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avi" ContentType="video/x-msvide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1.xml" ContentType="application/vnd.openxmlformats-officedocument.themeOverride+xml"/>
  <Override PartName="/ppt/notesSlides/notesSlide33.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theme/themeOverride2.xml" ContentType="application/vnd.openxmlformats-officedocument.themeOverr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theme/themeOverride3.xml" ContentType="application/vnd.openxmlformats-officedocument.themeOverr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theme/themeOverride4.xml" ContentType="application/vnd.openxmlformats-officedocument.themeOverr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71"/>
  </p:notesMasterIdLst>
  <p:sldIdLst>
    <p:sldId id="256" r:id="rId2"/>
    <p:sldId id="257" r:id="rId3"/>
    <p:sldId id="339" r:id="rId4"/>
    <p:sldId id="340" r:id="rId5"/>
    <p:sldId id="338" r:id="rId6"/>
    <p:sldId id="341" r:id="rId7"/>
    <p:sldId id="342" r:id="rId8"/>
    <p:sldId id="343" r:id="rId9"/>
    <p:sldId id="265" r:id="rId10"/>
    <p:sldId id="270" r:id="rId11"/>
    <p:sldId id="273" r:id="rId12"/>
    <p:sldId id="275" r:id="rId13"/>
    <p:sldId id="277" r:id="rId14"/>
    <p:sldId id="344" r:id="rId15"/>
    <p:sldId id="303" r:id="rId16"/>
    <p:sldId id="304" r:id="rId17"/>
    <p:sldId id="352" r:id="rId18"/>
    <p:sldId id="278" r:id="rId19"/>
    <p:sldId id="279" r:id="rId20"/>
    <p:sldId id="289" r:id="rId21"/>
    <p:sldId id="345" r:id="rId22"/>
    <p:sldId id="308" r:id="rId23"/>
    <p:sldId id="293" r:id="rId24"/>
    <p:sldId id="346" r:id="rId25"/>
    <p:sldId id="347" r:id="rId26"/>
    <p:sldId id="300" r:id="rId27"/>
    <p:sldId id="310" r:id="rId28"/>
    <p:sldId id="312" r:id="rId29"/>
    <p:sldId id="313" r:id="rId30"/>
    <p:sldId id="348" r:id="rId31"/>
    <p:sldId id="314" r:id="rId32"/>
    <p:sldId id="350" r:id="rId33"/>
    <p:sldId id="315" r:id="rId34"/>
    <p:sldId id="316" r:id="rId35"/>
    <p:sldId id="318" r:id="rId36"/>
    <p:sldId id="317" r:id="rId37"/>
    <p:sldId id="319" r:id="rId38"/>
    <p:sldId id="320" r:id="rId39"/>
    <p:sldId id="324" r:id="rId40"/>
    <p:sldId id="336" r:id="rId41"/>
    <p:sldId id="321" r:id="rId42"/>
    <p:sldId id="326" r:id="rId43"/>
    <p:sldId id="322" r:id="rId44"/>
    <p:sldId id="329" r:id="rId45"/>
    <p:sldId id="333" r:id="rId46"/>
    <p:sldId id="334" r:id="rId47"/>
    <p:sldId id="325" r:id="rId48"/>
    <p:sldId id="355" r:id="rId49"/>
    <p:sldId id="356" r:id="rId50"/>
    <p:sldId id="349" r:id="rId51"/>
    <p:sldId id="351" r:id="rId52"/>
    <p:sldId id="335" r:id="rId53"/>
    <p:sldId id="283" r:id="rId54"/>
    <p:sldId id="287" r:id="rId55"/>
    <p:sldId id="261" r:id="rId56"/>
    <p:sldId id="258" r:id="rId57"/>
    <p:sldId id="259" r:id="rId58"/>
    <p:sldId id="260" r:id="rId59"/>
    <p:sldId id="263" r:id="rId60"/>
    <p:sldId id="264" r:id="rId61"/>
    <p:sldId id="268" r:id="rId62"/>
    <p:sldId id="267" r:id="rId63"/>
    <p:sldId id="301" r:id="rId64"/>
    <p:sldId id="302" r:id="rId65"/>
    <p:sldId id="330" r:id="rId66"/>
    <p:sldId id="331" r:id="rId67"/>
    <p:sldId id="332" r:id="rId68"/>
    <p:sldId id="327" r:id="rId69"/>
    <p:sldId id="328" r:id="rId70"/>
  </p:sldIdLst>
  <p:sldSz cx="9144000" cy="6858000" type="screen4x3"/>
  <p:notesSz cx="6858000" cy="9144000"/>
  <p:defaultTextStyle>
    <a:defPPr>
      <a:defRPr lang="en-US"/>
    </a:defPPr>
    <a:lvl1pPr algn="l" defTabSz="457200" rtl="0" eaLnBrk="0" fontAlgn="base" hangingPunct="0">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1pPr>
    <a:lvl2pPr marL="457200" algn="l" defTabSz="457200" rtl="0" eaLnBrk="0" fontAlgn="base" hangingPunct="0">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2pPr>
    <a:lvl3pPr marL="914400" algn="l" defTabSz="457200" rtl="0" eaLnBrk="0" fontAlgn="base" hangingPunct="0">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3pPr>
    <a:lvl4pPr marL="1371600" algn="l" defTabSz="457200" rtl="0" eaLnBrk="0" fontAlgn="base" hangingPunct="0">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4pPr>
    <a:lvl5pPr marL="1828800" algn="l" defTabSz="457200" rtl="0" eaLnBrk="0" fontAlgn="base" hangingPunct="0">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9pPr>
  </p:defaultTextStyle>
  <p:extLst>
    <p:ext uri="{521415D9-36F7-43E2-AB2F-B90AF26B5E84}">
      <p14:sectionLst xmlns:p14="http://schemas.microsoft.com/office/powerpoint/2010/main">
        <p14:section name="Start" id="{80663FDB-1EFB-4F1F-850D-8E2A2DF88055}">
          <p14:sldIdLst>
            <p14:sldId id="256"/>
            <p14:sldId id="257"/>
          </p14:sldIdLst>
        </p14:section>
        <p14:section name="Introduction and Challenges" id="{9FB63F52-26CF-4DDB-ADAB-3605218213D9}">
          <p14:sldIdLst>
            <p14:sldId id="339"/>
            <p14:sldId id="340"/>
            <p14:sldId id="338"/>
            <p14:sldId id="341"/>
            <p14:sldId id="342"/>
          </p14:sldIdLst>
        </p14:section>
        <p14:section name="GORE Infrastructure" id="{8D09D786-3413-467C-963A-71FC9C859247}">
          <p14:sldIdLst>
            <p14:sldId id="343"/>
            <p14:sldId id="265"/>
            <p14:sldId id="270"/>
            <p14:sldId id="273"/>
            <p14:sldId id="275"/>
            <p14:sldId id="277"/>
          </p14:sldIdLst>
        </p14:section>
        <p14:section name="Policy Management and Use-Case Scenario" id="{D00B7F69-4A99-4092-9241-CF392BA0E59D}">
          <p14:sldIdLst>
            <p14:sldId id="344"/>
            <p14:sldId id="303"/>
            <p14:sldId id="304"/>
            <p14:sldId id="352"/>
            <p14:sldId id="278"/>
            <p14:sldId id="279"/>
            <p14:sldId id="289"/>
            <p14:sldId id="345"/>
            <p14:sldId id="308"/>
            <p14:sldId id="293"/>
            <p14:sldId id="346"/>
            <p14:sldId id="347"/>
          </p14:sldIdLst>
        </p14:section>
        <p14:section name="Policy Conflict Detection Resolution" id="{5D9F5ECC-0E40-4987-9763-43E4E1CCDAFD}">
          <p14:sldIdLst>
            <p14:sldId id="300"/>
            <p14:sldId id="310"/>
            <p14:sldId id="312"/>
            <p14:sldId id="313"/>
            <p14:sldId id="348"/>
            <p14:sldId id="314"/>
            <p14:sldId id="350"/>
            <p14:sldId id="315"/>
            <p14:sldId id="316"/>
            <p14:sldId id="318"/>
          </p14:sldIdLst>
        </p14:section>
        <p14:section name="Implementation and Evaluation" id="{AC2FD0A1-2091-45AF-BB71-3B63024AF36C}">
          <p14:sldIdLst>
            <p14:sldId id="317"/>
            <p14:sldId id="319"/>
            <p14:sldId id="320"/>
            <p14:sldId id="324"/>
            <p14:sldId id="336"/>
            <p14:sldId id="321"/>
            <p14:sldId id="326"/>
            <p14:sldId id="322"/>
          </p14:sldIdLst>
        </p14:section>
        <p14:section name="Future Work" id="{ABFCEDDF-334B-487A-AF74-F51F9F8DF8E7}">
          <p14:sldIdLst>
            <p14:sldId id="329"/>
            <p14:sldId id="333"/>
            <p14:sldId id="334"/>
          </p14:sldIdLst>
        </p14:section>
        <p14:section name="Conclusion" id="{0A226AE7-46C9-444D-87B7-0D3DED775E43}">
          <p14:sldIdLst>
            <p14:sldId id="325"/>
            <p14:sldId id="355"/>
            <p14:sldId id="356"/>
            <p14:sldId id="349"/>
            <p14:sldId id="351"/>
          </p14:sldIdLst>
        </p14:section>
        <p14:section name="Backup Slides" id="{C083A875-74C8-46A3-B1EF-70FA2AE1D46F}">
          <p14:sldIdLst>
            <p14:sldId id="335"/>
            <p14:sldId id="283"/>
            <p14:sldId id="287"/>
            <p14:sldId id="261"/>
            <p14:sldId id="258"/>
            <p14:sldId id="259"/>
            <p14:sldId id="260"/>
            <p14:sldId id="263"/>
            <p14:sldId id="264"/>
            <p14:sldId id="268"/>
            <p14:sldId id="267"/>
            <p14:sldId id="301"/>
            <p14:sldId id="302"/>
            <p14:sldId id="330"/>
            <p14:sldId id="331"/>
            <p14:sldId id="332"/>
            <p14:sldId id="327"/>
            <p14:sldId id="328"/>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0033"/>
    <a:srgbClr val="FFC425"/>
    <a:srgbClr val="FFB310"/>
    <a:srgbClr val="FFFFFF"/>
    <a:srgbClr val="4F555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550" autoAdjust="0"/>
    <p:restoredTop sz="78246" autoAdjust="0"/>
  </p:normalViewPr>
  <p:slideViewPr>
    <p:cSldViewPr snapToGrid="0" snapToObjects="1">
      <p:cViewPr varScale="1">
        <p:scale>
          <a:sx n="88" d="100"/>
          <a:sy n="88" d="100"/>
        </p:scale>
        <p:origin x="1218" y="78"/>
      </p:cViewPr>
      <p:guideLst>
        <p:guide orient="horz" pos="2160"/>
        <p:guide pos="2880"/>
      </p:guideLst>
    </p:cSldViewPr>
  </p:slideViewPr>
  <p:notesTextViewPr>
    <p:cViewPr>
      <p:scale>
        <a:sx n="100" d="100"/>
        <a:sy n="100" d="100"/>
      </p:scale>
      <p:origin x="0" y="0"/>
    </p:cViewPr>
  </p:notesTextViewPr>
  <p:sorterViewPr>
    <p:cViewPr>
      <p:scale>
        <a:sx n="66" d="100"/>
        <a:sy n="66" d="100"/>
      </p:scale>
      <p:origin x="0" y="5144"/>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oleObject" Target="file:///C:\Users\Clinton\Documents\UNECE%20data.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oleObject" Target="file:///F:\Dropbox\Policy\EnforcementData.xlsx" TargetMode="External"/></Relationships>
</file>

<file path=ppt/charts/_rels/chart3.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oleObject" Target="file:///F:\Dropbox\Policy\EnforcementData.xlsx" TargetMode="External"/></Relationships>
</file>

<file path=ppt/charts/_rels/chart4.xml.rels><?xml version="1.0" encoding="UTF-8" standalone="yes"?>
<Relationships xmlns="http://schemas.openxmlformats.org/package/2006/relationships"><Relationship Id="rId3" Type="http://schemas.openxmlformats.org/officeDocument/2006/relationships/themeOverride" Target="../theme/themeOverride3.xml"/><Relationship Id="rId2" Type="http://schemas.microsoft.com/office/2011/relationships/chartColorStyle" Target="colors4.xml"/><Relationship Id="rId1" Type="http://schemas.microsoft.com/office/2011/relationships/chartStyle" Target="style4.xml"/><Relationship Id="rId4" Type="http://schemas.openxmlformats.org/officeDocument/2006/relationships/oleObject" Target="file:///F:\Dropbox\Policy\EnforcementData.xlsx" TargetMode="External"/></Relationships>
</file>

<file path=ppt/charts/_rels/chart5.xml.rels><?xml version="1.0" encoding="UTF-8" standalone="yes"?>
<Relationships xmlns="http://schemas.openxmlformats.org/package/2006/relationships"><Relationship Id="rId3" Type="http://schemas.openxmlformats.org/officeDocument/2006/relationships/themeOverride" Target="../theme/themeOverride4.xml"/><Relationship Id="rId2" Type="http://schemas.microsoft.com/office/2011/relationships/chartColorStyle" Target="colors5.xml"/><Relationship Id="rId1" Type="http://schemas.microsoft.com/office/2011/relationships/chartStyle" Target="style5.xml"/><Relationship Id="rId4" Type="http://schemas.openxmlformats.org/officeDocument/2006/relationships/oleObject" Target="file:///F:\Dropbox\Policy\EnforcementData.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1" i="0" u="none" strike="noStrike" kern="1200" cap="none" baseline="0">
                <a:solidFill>
                  <a:schemeClr val="lt1">
                    <a:lumMod val="85000"/>
                  </a:schemeClr>
                </a:solidFill>
                <a:latin typeface="+mn-lt"/>
                <a:ea typeface="+mn-ea"/>
                <a:cs typeface="+mn-cs"/>
              </a:defRPr>
            </a:pPr>
            <a:r>
              <a:rPr lang="en-US"/>
              <a:t>UNECE Global Data Growth Projection</a:t>
            </a:r>
          </a:p>
        </c:rich>
      </c:tx>
      <c:layout>
        <c:manualLayout>
          <c:xMode val="edge"/>
          <c:yMode val="edge"/>
          <c:x val="0.28083284728297903"/>
          <c:y val="2.80179963865523E-2"/>
        </c:manualLayout>
      </c:layout>
      <c:overlay val="0"/>
      <c:spPr>
        <a:noFill/>
        <a:ln>
          <a:noFill/>
        </a:ln>
        <a:effectLst/>
      </c:spPr>
      <c:txPr>
        <a:bodyPr rot="0" spcFirstLastPara="1" vertOverflow="ellipsis" vert="horz" wrap="square" anchor="ctr" anchorCtr="1"/>
        <a:lstStyle/>
        <a:p>
          <a:pPr>
            <a:defRPr sz="1862" b="1" i="0" u="none" strike="noStrike" kern="1200" cap="none" baseline="0">
              <a:solidFill>
                <a:schemeClr val="lt1">
                  <a:lumMod val="85000"/>
                </a:schemeClr>
              </a:solidFill>
              <a:latin typeface="+mn-lt"/>
              <a:ea typeface="+mn-ea"/>
              <a:cs typeface="+mn-cs"/>
            </a:defRPr>
          </a:pPr>
          <a:endParaRPr lang="en-US"/>
        </a:p>
      </c:txPr>
    </c:title>
    <c:autoTitleDeleted val="0"/>
    <c:plotArea>
      <c:layout/>
      <c:scatterChart>
        <c:scatterStyle val="smoothMarker"/>
        <c:varyColors val="0"/>
        <c:ser>
          <c:idx val="0"/>
          <c:order val="0"/>
          <c:tx>
            <c:strRef>
              <c:f>Sheet1!$C$2</c:f>
              <c:strCache>
                <c:ptCount val="1"/>
                <c:pt idx="0">
                  <c:v>Zettabytes</c:v>
                </c:pt>
              </c:strCache>
            </c:strRef>
          </c:tx>
          <c:spPr>
            <a:ln w="22225" cap="rnd">
              <a:solidFill>
                <a:schemeClr val="accent1"/>
              </a:solidFill>
            </a:ln>
            <a:effectLst>
              <a:glow rad="139700">
                <a:schemeClr val="accent1">
                  <a:satMod val="175000"/>
                  <a:alpha val="14000"/>
                </a:schemeClr>
              </a:glow>
            </a:effectLst>
          </c:spPr>
          <c:marker>
            <c:symbol val="circle"/>
            <c:size val="3"/>
            <c:spPr>
              <a:solidFill>
                <a:schemeClr val="accent1">
                  <a:lumMod val="60000"/>
                  <a:lumOff val="40000"/>
                </a:schemeClr>
              </a:solidFill>
              <a:ln>
                <a:noFill/>
              </a:ln>
              <a:effectLst>
                <a:glow rad="63500">
                  <a:schemeClr val="accent1">
                    <a:satMod val="175000"/>
                    <a:alpha val="25000"/>
                  </a:schemeClr>
                </a:glow>
              </a:effectLst>
            </c:spPr>
          </c:marker>
          <c:xVal>
            <c:numRef>
              <c:f>Sheet1!$B$3:$B$18</c:f>
              <c:numCache>
                <c:formatCode>General</c:formatCode>
                <c:ptCount val="16"/>
                <c:pt idx="0">
                  <c:v>2005</c:v>
                </c:pt>
                <c:pt idx="1">
                  <c:v>2006</c:v>
                </c:pt>
                <c:pt idx="2">
                  <c:v>2007</c:v>
                </c:pt>
                <c:pt idx="3">
                  <c:v>2008</c:v>
                </c:pt>
                <c:pt idx="4">
                  <c:v>2009</c:v>
                </c:pt>
                <c:pt idx="5">
                  <c:v>2010</c:v>
                </c:pt>
                <c:pt idx="6">
                  <c:v>2011</c:v>
                </c:pt>
                <c:pt idx="7">
                  <c:v>2012</c:v>
                </c:pt>
                <c:pt idx="8">
                  <c:v>2013</c:v>
                </c:pt>
                <c:pt idx="9">
                  <c:v>2014</c:v>
                </c:pt>
                <c:pt idx="10">
                  <c:v>2015</c:v>
                </c:pt>
                <c:pt idx="11">
                  <c:v>2016</c:v>
                </c:pt>
                <c:pt idx="12">
                  <c:v>2017</c:v>
                </c:pt>
                <c:pt idx="13">
                  <c:v>2018</c:v>
                </c:pt>
                <c:pt idx="14">
                  <c:v>2019</c:v>
                </c:pt>
                <c:pt idx="15">
                  <c:v>2020</c:v>
                </c:pt>
              </c:numCache>
            </c:numRef>
          </c:xVal>
          <c:yVal>
            <c:numRef>
              <c:f>Sheet1!$C$3:$C$18</c:f>
              <c:numCache>
                <c:formatCode>General</c:formatCode>
                <c:ptCount val="16"/>
                <c:pt idx="0">
                  <c:v>0.5</c:v>
                </c:pt>
                <c:pt idx="1">
                  <c:v>0.9</c:v>
                </c:pt>
                <c:pt idx="2">
                  <c:v>1.3</c:v>
                </c:pt>
                <c:pt idx="3">
                  <c:v>2</c:v>
                </c:pt>
                <c:pt idx="4">
                  <c:v>2.5</c:v>
                </c:pt>
                <c:pt idx="5">
                  <c:v>3</c:v>
                </c:pt>
                <c:pt idx="6">
                  <c:v>4</c:v>
                </c:pt>
                <c:pt idx="7">
                  <c:v>4.5</c:v>
                </c:pt>
                <c:pt idx="8">
                  <c:v>4.8</c:v>
                </c:pt>
                <c:pt idx="9">
                  <c:v>5.3</c:v>
                </c:pt>
                <c:pt idx="10">
                  <c:v>7</c:v>
                </c:pt>
                <c:pt idx="11">
                  <c:v>12</c:v>
                </c:pt>
                <c:pt idx="12">
                  <c:v>14</c:v>
                </c:pt>
                <c:pt idx="13">
                  <c:v>23</c:v>
                </c:pt>
                <c:pt idx="14">
                  <c:v>30</c:v>
                </c:pt>
                <c:pt idx="15">
                  <c:v>40</c:v>
                </c:pt>
              </c:numCache>
            </c:numRef>
          </c:yVal>
          <c:smooth val="1"/>
        </c:ser>
        <c:dLbls>
          <c:showLegendKey val="0"/>
          <c:showVal val="0"/>
          <c:showCatName val="0"/>
          <c:showSerName val="0"/>
          <c:showPercent val="0"/>
          <c:showBubbleSize val="0"/>
        </c:dLbls>
        <c:axId val="78966880"/>
        <c:axId val="78966320"/>
      </c:scatterChart>
      <c:valAx>
        <c:axId val="78966880"/>
        <c:scaling>
          <c:orientation val="minMax"/>
        </c:scaling>
        <c:delete val="0"/>
        <c:axPos val="b"/>
        <c:majorGridlines>
          <c:spPr>
            <a:ln w="9525" cap="flat" cmpd="sng" algn="ctr">
              <a:solidFill>
                <a:schemeClr val="dk1">
                  <a:lumMod val="65000"/>
                  <a:lumOff val="35000"/>
                  <a:alpha val="75000"/>
                </a:schemeClr>
              </a:solidFill>
              <a:round/>
            </a:ln>
            <a:effectLst/>
          </c:spPr>
        </c:majorGridlines>
        <c:title>
          <c:tx>
            <c:rich>
              <a:bodyPr rot="0" spcFirstLastPara="1" vertOverflow="ellipsis" vert="horz" wrap="square" anchor="ctr" anchorCtr="1"/>
              <a:lstStyle/>
              <a:p>
                <a:pPr>
                  <a:defRPr sz="1400" b="1" i="0" u="none" strike="noStrike" kern="1200" baseline="0">
                    <a:solidFill>
                      <a:schemeClr val="lt1">
                        <a:lumMod val="75000"/>
                      </a:schemeClr>
                    </a:solidFill>
                    <a:latin typeface="Gill Sans MT" panose="020B0502020104020203" pitchFamily="34" charset="0"/>
                    <a:ea typeface="+mn-ea"/>
                    <a:cs typeface="+mn-cs"/>
                  </a:defRPr>
                </a:pPr>
                <a:r>
                  <a:rPr lang="en-US" sz="1400">
                    <a:latin typeface="Gill Sans MT" panose="020B0502020104020203" pitchFamily="34" charset="0"/>
                  </a:rPr>
                  <a:t>Time (years)</a:t>
                </a:r>
              </a:p>
            </c:rich>
          </c:tx>
          <c:layout/>
          <c:overlay val="0"/>
          <c:spPr>
            <a:noFill/>
            <a:ln>
              <a:noFill/>
            </a:ln>
            <a:effectLst/>
          </c:spPr>
          <c:txPr>
            <a:bodyPr rot="0" spcFirstLastPara="1" vertOverflow="ellipsis" vert="horz" wrap="square" anchor="ctr" anchorCtr="1"/>
            <a:lstStyle/>
            <a:p>
              <a:pPr>
                <a:defRPr sz="1400" b="1" i="0" u="none" strike="noStrike" kern="1200" baseline="0">
                  <a:solidFill>
                    <a:schemeClr val="lt1">
                      <a:lumMod val="75000"/>
                    </a:schemeClr>
                  </a:solidFill>
                  <a:latin typeface="Gill Sans MT" panose="020B0502020104020203" pitchFamily="34" charset="0"/>
                  <a:ea typeface="+mn-ea"/>
                  <a:cs typeface="+mn-cs"/>
                </a:defRPr>
              </a:pPr>
              <a:endParaRPr lang="en-US"/>
            </a:p>
          </c:txPr>
        </c:title>
        <c:numFmt formatCode="General" sourceLinked="1"/>
        <c:majorTickMark val="none"/>
        <c:minorTickMark val="none"/>
        <c:tickLblPos val="nextTo"/>
        <c:spPr>
          <a:noFill/>
          <a:ln w="9525" cap="flat" cmpd="sng" algn="ctr">
            <a:solidFill>
              <a:schemeClr val="lt1">
                <a:lumMod val="50000"/>
              </a:schemeClr>
            </a:solidFill>
            <a:round/>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crossAx val="78966320"/>
        <c:crosses val="autoZero"/>
        <c:crossBetween val="midCat"/>
      </c:valAx>
      <c:valAx>
        <c:axId val="78966320"/>
        <c:scaling>
          <c:orientation val="minMax"/>
        </c:scaling>
        <c:delete val="0"/>
        <c:axPos val="l"/>
        <c:majorGridlines>
          <c:spPr>
            <a:ln w="9525" cap="flat" cmpd="sng" algn="ctr">
              <a:solidFill>
                <a:schemeClr val="dk1">
                  <a:lumMod val="65000"/>
                  <a:lumOff val="35000"/>
                  <a:alpha val="75000"/>
                </a:schemeClr>
              </a:solidFill>
              <a:round/>
            </a:ln>
            <a:effectLst/>
          </c:spPr>
        </c:majorGridlines>
        <c:title>
          <c:tx>
            <c:rich>
              <a:bodyPr rot="-5400000" spcFirstLastPara="1" vertOverflow="ellipsis" vert="horz" wrap="square" anchor="ctr" anchorCtr="1"/>
              <a:lstStyle/>
              <a:p>
                <a:pPr>
                  <a:defRPr sz="1400" b="1" i="0" u="none" strike="noStrike" kern="1200" baseline="0">
                    <a:solidFill>
                      <a:schemeClr val="lt1">
                        <a:lumMod val="75000"/>
                      </a:schemeClr>
                    </a:solidFill>
                    <a:latin typeface="Gill Sans MT" panose="020B0502020104020203" pitchFamily="34" charset="0"/>
                    <a:ea typeface="+mn-ea"/>
                    <a:cs typeface="+mn-cs"/>
                  </a:defRPr>
                </a:pPr>
                <a:r>
                  <a:rPr lang="en-US" sz="1400" dirty="0" err="1">
                    <a:latin typeface="Gill Sans MT" panose="020B0502020104020203" pitchFamily="34" charset="0"/>
                  </a:rPr>
                  <a:t>Zettabytes</a:t>
                </a:r>
                <a:r>
                  <a:rPr lang="en-US" sz="1400" dirty="0">
                    <a:latin typeface="Gill Sans MT" panose="020B0502020104020203" pitchFamily="34" charset="0"/>
                  </a:rPr>
                  <a:t> </a:t>
                </a:r>
                <a:r>
                  <a:rPr lang="en-US" sz="1400" dirty="0" smtClean="0">
                    <a:latin typeface="Gill Sans MT" panose="020B0502020104020203" pitchFamily="34" charset="0"/>
                  </a:rPr>
                  <a:t>(ZB</a:t>
                </a:r>
                <a:r>
                  <a:rPr lang="en-US" sz="1400" dirty="0">
                    <a:latin typeface="Gill Sans MT" panose="020B0502020104020203" pitchFamily="34" charset="0"/>
                  </a:rPr>
                  <a:t>)</a:t>
                </a:r>
              </a:p>
            </c:rich>
          </c:tx>
          <c:layout/>
          <c:overlay val="0"/>
          <c:spPr>
            <a:noFill/>
            <a:ln>
              <a:noFill/>
            </a:ln>
            <a:effectLst/>
          </c:spPr>
          <c:txPr>
            <a:bodyPr rot="-5400000" spcFirstLastPara="1" vertOverflow="ellipsis" vert="horz" wrap="square" anchor="ctr" anchorCtr="1"/>
            <a:lstStyle/>
            <a:p>
              <a:pPr>
                <a:defRPr sz="1400" b="1" i="0" u="none" strike="noStrike" kern="1200" baseline="0">
                  <a:solidFill>
                    <a:schemeClr val="lt1">
                      <a:lumMod val="75000"/>
                    </a:schemeClr>
                  </a:solidFill>
                  <a:latin typeface="Gill Sans MT" panose="020B0502020104020203" pitchFamily="34" charset="0"/>
                  <a:ea typeface="+mn-ea"/>
                  <a:cs typeface="+mn-cs"/>
                </a:defRPr>
              </a:pPr>
              <a:endParaRPr lang="en-US"/>
            </a:p>
          </c:txPr>
        </c:title>
        <c:numFmt formatCode="General" sourceLinked="1"/>
        <c:majorTickMark val="none"/>
        <c:minorTickMark val="none"/>
        <c:tickLblPos val="nextTo"/>
        <c:spPr>
          <a:noFill/>
          <a:ln w="9525" cap="flat" cmpd="sng" algn="ctr">
            <a:solidFill>
              <a:schemeClr val="lt1">
                <a:lumMod val="50000"/>
              </a:schemeClr>
            </a:solidFill>
            <a:round/>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crossAx val="78966880"/>
        <c:crosses val="autoZero"/>
        <c:crossBetween val="midCat"/>
      </c:valAx>
      <c:spPr>
        <a:noFill/>
        <a:ln>
          <a:noFill/>
        </a:ln>
        <a:effectLst/>
      </c:spPr>
    </c:plotArea>
    <c:plotVisOnly val="1"/>
    <c:dispBlanksAs val="gap"/>
    <c:showDLblsOverMax val="0"/>
  </c:chart>
  <c:spPr>
    <a:solidFill>
      <a:schemeClr val="dk1">
        <a:lumMod val="75000"/>
        <a:lumOff val="25000"/>
      </a:schemeClr>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600" b="1" i="0" u="none" strike="noStrike" kern="1200" spc="0" baseline="0">
                <a:solidFill>
                  <a:schemeClr val="tx1">
                    <a:lumMod val="65000"/>
                    <a:lumOff val="35000"/>
                  </a:schemeClr>
                </a:solidFill>
                <a:latin typeface="Gill Sans MT" panose="020B0502020104020203" pitchFamily="34" charset="0"/>
                <a:ea typeface="+mn-ea"/>
                <a:cs typeface="+mn-cs"/>
              </a:defRPr>
            </a:pPr>
            <a:r>
              <a:rPr lang="en-US" sz="1600" b="1" dirty="0" smtClean="0">
                <a:latin typeface="Gill Sans MT" panose="020B0502020104020203" pitchFamily="34" charset="0"/>
              </a:rPr>
              <a:t>Policy Conflict</a:t>
            </a:r>
            <a:r>
              <a:rPr lang="en-US" sz="1600" b="1" baseline="0" dirty="0" smtClean="0">
                <a:latin typeface="Gill Sans MT" panose="020B0502020104020203" pitchFamily="34" charset="0"/>
              </a:rPr>
              <a:t> Detection and Resolution vs Time</a:t>
            </a:r>
            <a:endParaRPr lang="en-US" sz="1600" b="1" dirty="0">
              <a:latin typeface="Gill Sans MT" panose="020B0502020104020203" pitchFamily="34" charset="0"/>
            </a:endParaRPr>
          </a:p>
        </c:rich>
      </c:tx>
      <c:layout>
        <c:manualLayout>
          <c:xMode val="edge"/>
          <c:yMode val="edge"/>
          <c:x val="0.202078841268437"/>
          <c:y val="2.9027157213549998E-2"/>
        </c:manualLayout>
      </c:layout>
      <c:overlay val="0"/>
      <c:spPr>
        <a:noFill/>
        <a:ln>
          <a:noFill/>
        </a:ln>
        <a:effectLst/>
      </c:spPr>
      <c:txPr>
        <a:bodyPr rot="0" spcFirstLastPara="1" vertOverflow="ellipsis" vert="horz" wrap="square" anchor="ctr" anchorCtr="1"/>
        <a:lstStyle/>
        <a:p>
          <a:pPr>
            <a:defRPr sz="1600" b="1" i="0" u="none" strike="noStrike" kern="1200" spc="0" baseline="0">
              <a:solidFill>
                <a:schemeClr val="tx1">
                  <a:lumMod val="65000"/>
                  <a:lumOff val="35000"/>
                </a:schemeClr>
              </a:solidFill>
              <a:latin typeface="Gill Sans MT" panose="020B0502020104020203" pitchFamily="34" charset="0"/>
              <a:ea typeface="+mn-ea"/>
              <a:cs typeface="+mn-cs"/>
            </a:defRPr>
          </a:pPr>
          <a:endParaRPr lang="en-US"/>
        </a:p>
      </c:txPr>
    </c:title>
    <c:autoTitleDeleted val="0"/>
    <c:plotArea>
      <c:layout/>
      <c:scatterChart>
        <c:scatterStyle val="lineMarker"/>
        <c:varyColors val="0"/>
        <c:ser>
          <c:idx val="0"/>
          <c:order val="0"/>
          <c:tx>
            <c:strRef>
              <c:f>Sheet1!$C$24:$C$25</c:f>
              <c:strCache>
                <c:ptCount val="2"/>
                <c:pt idx="1">
                  <c:v>Time (ms)</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Sheet1!$B$26:$B$29</c:f>
              <c:numCache>
                <c:formatCode>General</c:formatCode>
                <c:ptCount val="4"/>
                <c:pt idx="0">
                  <c:v>165</c:v>
                </c:pt>
                <c:pt idx="1">
                  <c:v>195</c:v>
                </c:pt>
                <c:pt idx="2">
                  <c:v>225</c:v>
                </c:pt>
                <c:pt idx="3">
                  <c:v>255</c:v>
                </c:pt>
              </c:numCache>
            </c:numRef>
          </c:xVal>
          <c:yVal>
            <c:numRef>
              <c:f>Sheet1!$C$26:$C$29</c:f>
              <c:numCache>
                <c:formatCode>General</c:formatCode>
                <c:ptCount val="4"/>
                <c:pt idx="0">
                  <c:v>48</c:v>
                </c:pt>
                <c:pt idx="1">
                  <c:v>57</c:v>
                </c:pt>
                <c:pt idx="2">
                  <c:v>128</c:v>
                </c:pt>
                <c:pt idx="3">
                  <c:v>135</c:v>
                </c:pt>
              </c:numCache>
            </c:numRef>
          </c:yVal>
          <c:smooth val="0"/>
        </c:ser>
        <c:dLbls>
          <c:showLegendKey val="0"/>
          <c:showVal val="0"/>
          <c:showCatName val="0"/>
          <c:showSerName val="0"/>
          <c:showPercent val="0"/>
          <c:showBubbleSize val="0"/>
        </c:dLbls>
        <c:axId val="149549696"/>
        <c:axId val="149550256"/>
      </c:scatterChart>
      <c:valAx>
        <c:axId val="149549696"/>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400" b="0" i="0" u="none" strike="noStrike" kern="1200" baseline="0">
                    <a:solidFill>
                      <a:schemeClr val="tx1">
                        <a:lumMod val="65000"/>
                        <a:lumOff val="35000"/>
                      </a:schemeClr>
                    </a:solidFill>
                    <a:latin typeface="Gill Sans MT" panose="020B0502020104020203" pitchFamily="34" charset="0"/>
                    <a:ea typeface="+mn-ea"/>
                    <a:cs typeface="+mn-cs"/>
                  </a:defRPr>
                </a:pPr>
                <a:r>
                  <a:rPr lang="en-US" sz="1400" dirty="0" smtClean="0">
                    <a:latin typeface="Gill Sans MT" panose="020B0502020104020203" pitchFamily="34" charset="0"/>
                  </a:rPr>
                  <a:t>Number of Rules</a:t>
                </a:r>
                <a:endParaRPr lang="en-US" sz="1400" dirty="0">
                  <a:latin typeface="Gill Sans MT" panose="020B0502020104020203" pitchFamily="34" charset="0"/>
                </a:endParaRPr>
              </a:p>
            </c:rich>
          </c:tx>
          <c:layout/>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Gill Sans MT" panose="020B0502020104020203" pitchFamily="34" charset="0"/>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9550256"/>
        <c:crosses val="autoZero"/>
        <c:crossBetween val="midCat"/>
      </c:valAx>
      <c:valAx>
        <c:axId val="14955025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400" b="0" i="0" u="none" strike="noStrike" kern="1200" baseline="0">
                    <a:solidFill>
                      <a:schemeClr val="tx1">
                        <a:lumMod val="65000"/>
                        <a:lumOff val="35000"/>
                      </a:schemeClr>
                    </a:solidFill>
                    <a:latin typeface="Gill Sans MT" panose="020B0502020104020203" pitchFamily="34" charset="0"/>
                    <a:ea typeface="+mn-ea"/>
                    <a:cs typeface="+mn-cs"/>
                  </a:defRPr>
                </a:pPr>
                <a:r>
                  <a:rPr lang="en-US" sz="1400" dirty="0" smtClean="0">
                    <a:latin typeface="Gill Sans MT" panose="020B0502020104020203" pitchFamily="34" charset="0"/>
                  </a:rPr>
                  <a:t>Time (</a:t>
                </a:r>
                <a:r>
                  <a:rPr lang="en-US" sz="1400" dirty="0" err="1" smtClean="0">
                    <a:latin typeface="Gill Sans MT" panose="020B0502020104020203" pitchFamily="34" charset="0"/>
                  </a:rPr>
                  <a:t>ms</a:t>
                </a:r>
                <a:r>
                  <a:rPr lang="en-US" sz="1400" dirty="0" smtClean="0">
                    <a:latin typeface="Gill Sans MT" panose="020B0502020104020203" pitchFamily="34" charset="0"/>
                  </a:rPr>
                  <a:t>)</a:t>
                </a:r>
                <a:endParaRPr lang="en-US" sz="1400" dirty="0">
                  <a:latin typeface="Gill Sans MT" panose="020B0502020104020203" pitchFamily="34" charset="0"/>
                </a:endParaRPr>
              </a:p>
            </c:rich>
          </c:tx>
          <c:layout/>
          <c:overlay val="0"/>
          <c:spPr>
            <a:noFill/>
            <a:ln>
              <a:noFill/>
            </a:ln>
            <a:effectLst/>
          </c:spPr>
          <c:txPr>
            <a:bodyPr rot="-5400000" spcFirstLastPara="1" vertOverflow="ellipsis" vert="horz" wrap="square" anchor="ctr" anchorCtr="1"/>
            <a:lstStyle/>
            <a:p>
              <a:pPr>
                <a:defRPr sz="1400" b="0" i="0" u="none" strike="noStrike" kern="1200" baseline="0">
                  <a:solidFill>
                    <a:schemeClr val="tx1">
                      <a:lumMod val="65000"/>
                      <a:lumOff val="35000"/>
                    </a:schemeClr>
                  </a:solidFill>
                  <a:latin typeface="Gill Sans MT" panose="020B0502020104020203" pitchFamily="34" charset="0"/>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9549696"/>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800" b="1" i="0" u="none" strike="noStrike" kern="1200" spc="0" baseline="0">
                <a:solidFill>
                  <a:schemeClr val="dk1"/>
                </a:solidFill>
                <a:latin typeface="Gill Sans MT" panose="020B0502020104020203" pitchFamily="34" charset="0"/>
                <a:ea typeface="+mn-ea"/>
                <a:cs typeface="+mn-cs"/>
              </a:defRPr>
            </a:pPr>
            <a:r>
              <a:rPr lang="en-US" sz="1800" b="1">
                <a:latin typeface="Gill Sans MT" panose="020B0502020104020203" pitchFamily="34" charset="0"/>
              </a:rPr>
              <a:t>Average Policy Enforcement Time vs Number of Vehicles</a:t>
            </a:r>
          </a:p>
        </c:rich>
      </c:tx>
      <c:layout>
        <c:manualLayout>
          <c:xMode val="edge"/>
          <c:yMode val="edge"/>
          <c:x val="0.134693378844886"/>
          <c:y val="7.8818618852143293E-3"/>
        </c:manualLayout>
      </c:layout>
      <c:overlay val="0"/>
      <c:spPr>
        <a:noFill/>
        <a:ln>
          <a:noFill/>
        </a:ln>
        <a:effectLst/>
      </c:spPr>
      <c:txPr>
        <a:bodyPr rot="0" spcFirstLastPara="1" vertOverflow="ellipsis" vert="horz" wrap="square" anchor="ctr" anchorCtr="1"/>
        <a:lstStyle/>
        <a:p>
          <a:pPr>
            <a:defRPr sz="1800" b="1" i="0" u="none" strike="noStrike" kern="1200" spc="0" baseline="0">
              <a:solidFill>
                <a:schemeClr val="dk1"/>
              </a:solidFill>
              <a:latin typeface="Gill Sans MT" panose="020B0502020104020203" pitchFamily="34" charset="0"/>
              <a:ea typeface="+mn-ea"/>
              <a:cs typeface="+mn-cs"/>
            </a:defRPr>
          </a:pPr>
          <a:endParaRPr lang="en-US"/>
        </a:p>
      </c:txPr>
    </c:title>
    <c:autoTitleDeleted val="0"/>
    <c:plotArea>
      <c:layout/>
      <c:scatterChart>
        <c:scatterStyle val="lineMarker"/>
        <c:varyColors val="0"/>
        <c:ser>
          <c:idx val="0"/>
          <c:order val="0"/>
          <c:tx>
            <c:strRef>
              <c:f>Sheet1!$B$2</c:f>
              <c:strCache>
                <c:ptCount val="1"/>
                <c:pt idx="0">
                  <c:v>Average Enforcement Time (ms)</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Sheet1!$A$3:$A$6</c:f>
              <c:numCache>
                <c:formatCode>General</c:formatCode>
                <c:ptCount val="4"/>
                <c:pt idx="0">
                  <c:v>1</c:v>
                </c:pt>
                <c:pt idx="1">
                  <c:v>2</c:v>
                </c:pt>
                <c:pt idx="2">
                  <c:v>3</c:v>
                </c:pt>
                <c:pt idx="3">
                  <c:v>4</c:v>
                </c:pt>
              </c:numCache>
            </c:numRef>
          </c:xVal>
          <c:yVal>
            <c:numRef>
              <c:f>Sheet1!$B$3:$B$6</c:f>
              <c:numCache>
                <c:formatCode>General</c:formatCode>
                <c:ptCount val="4"/>
                <c:pt idx="0">
                  <c:v>115</c:v>
                </c:pt>
                <c:pt idx="1">
                  <c:v>419.5</c:v>
                </c:pt>
                <c:pt idx="2">
                  <c:v>868.5</c:v>
                </c:pt>
                <c:pt idx="3">
                  <c:v>1050.5</c:v>
                </c:pt>
              </c:numCache>
            </c:numRef>
          </c:yVal>
          <c:smooth val="0"/>
        </c:ser>
        <c:dLbls>
          <c:showLegendKey val="0"/>
          <c:showVal val="0"/>
          <c:showCatName val="0"/>
          <c:showSerName val="0"/>
          <c:showPercent val="0"/>
          <c:showBubbleSize val="0"/>
        </c:dLbls>
        <c:axId val="149552496"/>
        <c:axId val="149553056"/>
      </c:scatterChart>
      <c:valAx>
        <c:axId val="149552496"/>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dk1"/>
                    </a:solidFill>
                    <a:latin typeface="+mn-lt"/>
                    <a:ea typeface="+mn-ea"/>
                    <a:cs typeface="+mn-cs"/>
                  </a:defRPr>
                </a:pPr>
                <a:r>
                  <a:rPr lang="en-US"/>
                  <a:t>Number of Vehicles</a:t>
                </a:r>
              </a:p>
            </c:rich>
          </c:tx>
          <c:layout/>
          <c:overlay val="0"/>
          <c:spPr>
            <a:noFill/>
            <a:ln>
              <a:noFill/>
            </a:ln>
            <a:effectLst/>
          </c:spPr>
          <c:txPr>
            <a:bodyPr rot="0" spcFirstLastPara="1" vertOverflow="ellipsis" vert="horz" wrap="square" anchor="ctr" anchorCtr="1"/>
            <a:lstStyle/>
            <a:p>
              <a:pPr>
                <a:defRPr sz="1000" b="0" i="0" u="none" strike="noStrike" kern="1200" baseline="0">
                  <a:solidFill>
                    <a:schemeClr val="dk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dk1"/>
                </a:solidFill>
                <a:latin typeface="+mn-lt"/>
                <a:ea typeface="+mn-ea"/>
                <a:cs typeface="+mn-cs"/>
              </a:defRPr>
            </a:pPr>
            <a:endParaRPr lang="en-US"/>
          </a:p>
        </c:txPr>
        <c:crossAx val="149553056"/>
        <c:crosses val="autoZero"/>
        <c:crossBetween val="midCat"/>
      </c:valAx>
      <c:valAx>
        <c:axId val="14955305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dk1"/>
                    </a:solidFill>
                    <a:latin typeface="+mn-lt"/>
                    <a:ea typeface="+mn-ea"/>
                    <a:cs typeface="+mn-cs"/>
                  </a:defRPr>
                </a:pPr>
                <a:r>
                  <a:rPr lang="en-US"/>
                  <a:t>Time (ms)</a:t>
                </a:r>
              </a:p>
            </c:rich>
          </c:tx>
          <c:layout/>
          <c:overlay val="0"/>
          <c:spPr>
            <a:noFill/>
            <a:ln>
              <a:noFill/>
            </a:ln>
            <a:effectLst/>
          </c:spPr>
          <c:txPr>
            <a:bodyPr rot="-5400000" spcFirstLastPara="1" vertOverflow="ellipsis" vert="horz" wrap="square" anchor="ctr" anchorCtr="1"/>
            <a:lstStyle/>
            <a:p>
              <a:pPr>
                <a:defRPr sz="1000" b="0" i="0" u="none" strike="noStrike" kern="1200" baseline="0">
                  <a:solidFill>
                    <a:schemeClr val="dk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dk1"/>
                </a:solidFill>
                <a:latin typeface="+mn-lt"/>
                <a:ea typeface="+mn-ea"/>
                <a:cs typeface="+mn-cs"/>
              </a:defRPr>
            </a:pPr>
            <a:endParaRPr lang="en-US"/>
          </a:p>
        </c:txPr>
        <c:crossAx val="149552496"/>
        <c:crosses val="autoZero"/>
        <c:crossBetween val="midCat"/>
      </c:valAx>
      <c:spPr>
        <a:noFill/>
        <a:ln>
          <a:noFill/>
        </a:ln>
        <a:effectLst/>
      </c:spPr>
    </c:plotArea>
    <c:plotVisOnly val="1"/>
    <c:dispBlanksAs val="gap"/>
    <c:showDLblsOverMax val="0"/>
  </c:chart>
  <c:spPr>
    <a:solidFill>
      <a:schemeClr val="lt1"/>
    </a:solidFill>
    <a:ln w="25400" cap="flat" cmpd="sng" algn="ctr">
      <a:solidFill>
        <a:schemeClr val="dk1"/>
      </a:solidFill>
      <a:prstDash val="solid"/>
    </a:ln>
    <a:effectLst/>
  </c:spPr>
  <c:txPr>
    <a:bodyPr/>
    <a:lstStyle/>
    <a:p>
      <a:pPr>
        <a:defRPr>
          <a:solidFill>
            <a:schemeClr val="dk1"/>
          </a:solidFill>
          <a:latin typeface="+mn-lt"/>
          <a:ea typeface="+mn-ea"/>
          <a:cs typeface="+mn-cs"/>
        </a:defRPr>
      </a:pPr>
      <a:endParaRPr lang="en-US"/>
    </a:p>
  </c:txPr>
  <c:externalData r:id="rId4">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800" b="1" i="0" u="none" strike="noStrike" kern="1200" spc="0" baseline="0">
                <a:solidFill>
                  <a:schemeClr val="dk1"/>
                </a:solidFill>
                <a:latin typeface="Gill Sans MT" panose="020B0502020104020203" pitchFamily="34" charset="0"/>
                <a:ea typeface="+mn-ea"/>
                <a:cs typeface="+mn-cs"/>
              </a:defRPr>
            </a:pPr>
            <a:r>
              <a:rPr lang="en-US" sz="1800" b="1" dirty="0" smtClean="0">
                <a:latin typeface="Gill Sans MT" panose="020B0502020104020203" pitchFamily="34" charset="0"/>
              </a:rPr>
              <a:t>Average Policy Decision Time </a:t>
            </a:r>
            <a:r>
              <a:rPr lang="en-US" sz="1800" b="1" baseline="0" dirty="0" smtClean="0">
                <a:latin typeface="Gill Sans MT" panose="020B0502020104020203" pitchFamily="34" charset="0"/>
              </a:rPr>
              <a:t>vs Number of Vehicles</a:t>
            </a:r>
            <a:endParaRPr lang="en-US" sz="1800" b="1" dirty="0">
              <a:latin typeface="Gill Sans MT" panose="020B0502020104020203" pitchFamily="34" charset="0"/>
            </a:endParaRPr>
          </a:p>
        </c:rich>
      </c:tx>
      <c:layout>
        <c:manualLayout>
          <c:xMode val="edge"/>
          <c:yMode val="edge"/>
          <c:x val="0.14470862889032801"/>
          <c:y val="2.7486209401630299E-2"/>
        </c:manualLayout>
      </c:layout>
      <c:overlay val="0"/>
      <c:spPr>
        <a:noFill/>
        <a:ln>
          <a:noFill/>
        </a:ln>
        <a:effectLst/>
      </c:spPr>
      <c:txPr>
        <a:bodyPr rot="0" spcFirstLastPara="1" vertOverflow="ellipsis" vert="horz" wrap="square" anchor="ctr" anchorCtr="1"/>
        <a:lstStyle/>
        <a:p>
          <a:pPr>
            <a:defRPr sz="1800" b="1" i="0" u="none" strike="noStrike" kern="1200" spc="0" baseline="0">
              <a:solidFill>
                <a:schemeClr val="dk1"/>
              </a:solidFill>
              <a:latin typeface="Gill Sans MT" panose="020B0502020104020203" pitchFamily="34" charset="0"/>
              <a:ea typeface="+mn-ea"/>
              <a:cs typeface="+mn-cs"/>
            </a:defRPr>
          </a:pPr>
          <a:endParaRPr lang="en-US"/>
        </a:p>
      </c:txPr>
    </c:title>
    <c:autoTitleDeleted val="0"/>
    <c:plotArea>
      <c:layout/>
      <c:scatterChart>
        <c:scatterStyle val="lineMarker"/>
        <c:varyColors val="0"/>
        <c:ser>
          <c:idx val="0"/>
          <c:order val="0"/>
          <c:tx>
            <c:strRef>
              <c:f>Sheet1!$B$16</c:f>
              <c:strCache>
                <c:ptCount val="1"/>
                <c:pt idx="0">
                  <c:v>Average Decision Time (ms)</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Sheet1!$A$17:$A$20</c:f>
              <c:numCache>
                <c:formatCode>General</c:formatCode>
                <c:ptCount val="4"/>
                <c:pt idx="0">
                  <c:v>1</c:v>
                </c:pt>
                <c:pt idx="1">
                  <c:v>2</c:v>
                </c:pt>
                <c:pt idx="2">
                  <c:v>3</c:v>
                </c:pt>
                <c:pt idx="3">
                  <c:v>4</c:v>
                </c:pt>
              </c:numCache>
            </c:numRef>
          </c:xVal>
          <c:yVal>
            <c:numRef>
              <c:f>Sheet1!$B$17:$B$20</c:f>
              <c:numCache>
                <c:formatCode>General</c:formatCode>
                <c:ptCount val="4"/>
                <c:pt idx="0">
                  <c:v>589</c:v>
                </c:pt>
                <c:pt idx="1">
                  <c:v>1887.5</c:v>
                </c:pt>
                <c:pt idx="2">
                  <c:v>3419</c:v>
                </c:pt>
                <c:pt idx="3">
                  <c:v>4149.25</c:v>
                </c:pt>
              </c:numCache>
            </c:numRef>
          </c:yVal>
          <c:smooth val="0"/>
        </c:ser>
        <c:dLbls>
          <c:showLegendKey val="0"/>
          <c:showVal val="0"/>
          <c:showCatName val="0"/>
          <c:showSerName val="0"/>
          <c:showPercent val="0"/>
          <c:showBubbleSize val="0"/>
        </c:dLbls>
        <c:axId val="149555296"/>
        <c:axId val="194998224"/>
      </c:scatterChart>
      <c:valAx>
        <c:axId val="149555296"/>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400" b="0" i="0" u="none" strike="noStrike" kern="1200" baseline="0">
                    <a:solidFill>
                      <a:schemeClr val="dk1"/>
                    </a:solidFill>
                    <a:latin typeface="Gill Sans MT" panose="020B0502020104020203" pitchFamily="34" charset="0"/>
                    <a:ea typeface="+mn-ea"/>
                    <a:cs typeface="+mn-cs"/>
                  </a:defRPr>
                </a:pPr>
                <a:r>
                  <a:rPr lang="en-US" sz="1400" dirty="0" smtClean="0">
                    <a:latin typeface="Gill Sans MT" panose="020B0502020104020203" pitchFamily="34" charset="0"/>
                  </a:rPr>
                  <a:t>Number of Vehicles</a:t>
                </a:r>
                <a:endParaRPr lang="en-US" sz="1400" dirty="0">
                  <a:latin typeface="Gill Sans MT" panose="020B0502020104020203" pitchFamily="34" charset="0"/>
                </a:endParaRPr>
              </a:p>
            </c:rich>
          </c:tx>
          <c:layout/>
          <c:overlay val="0"/>
          <c:spPr>
            <a:noFill/>
            <a:ln>
              <a:noFill/>
            </a:ln>
            <a:effectLst/>
          </c:spPr>
          <c:txPr>
            <a:bodyPr rot="0" spcFirstLastPara="1" vertOverflow="ellipsis" vert="horz" wrap="square" anchor="ctr" anchorCtr="1"/>
            <a:lstStyle/>
            <a:p>
              <a:pPr>
                <a:defRPr sz="1400" b="0" i="0" u="none" strike="noStrike" kern="1200" baseline="0">
                  <a:solidFill>
                    <a:schemeClr val="dk1"/>
                  </a:solidFill>
                  <a:latin typeface="Gill Sans MT" panose="020B0502020104020203" pitchFamily="34" charset="0"/>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dk1"/>
                </a:solidFill>
                <a:latin typeface="+mn-lt"/>
                <a:ea typeface="+mn-ea"/>
                <a:cs typeface="+mn-cs"/>
              </a:defRPr>
            </a:pPr>
            <a:endParaRPr lang="en-US"/>
          </a:p>
        </c:txPr>
        <c:crossAx val="194998224"/>
        <c:crosses val="autoZero"/>
        <c:crossBetween val="midCat"/>
      </c:valAx>
      <c:valAx>
        <c:axId val="19499822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400" b="0" i="0" u="none" strike="noStrike" kern="1200" baseline="0">
                    <a:solidFill>
                      <a:schemeClr val="dk1"/>
                    </a:solidFill>
                    <a:latin typeface="Gill Sans MT" panose="020B0502020104020203" pitchFamily="34" charset="0"/>
                    <a:ea typeface="+mn-ea"/>
                    <a:cs typeface="+mn-cs"/>
                  </a:defRPr>
                </a:pPr>
                <a:r>
                  <a:rPr lang="en-US" sz="1400" dirty="0" smtClean="0">
                    <a:latin typeface="Gill Sans MT" panose="020B0502020104020203" pitchFamily="34" charset="0"/>
                  </a:rPr>
                  <a:t>Time (</a:t>
                </a:r>
                <a:r>
                  <a:rPr lang="en-US" sz="1400" dirty="0" err="1" smtClean="0">
                    <a:latin typeface="Gill Sans MT" panose="020B0502020104020203" pitchFamily="34" charset="0"/>
                  </a:rPr>
                  <a:t>ms</a:t>
                </a:r>
                <a:r>
                  <a:rPr lang="en-US" sz="1400" dirty="0" smtClean="0">
                    <a:latin typeface="Gill Sans MT" panose="020B0502020104020203" pitchFamily="34" charset="0"/>
                  </a:rPr>
                  <a:t>)</a:t>
                </a:r>
                <a:endParaRPr lang="en-US" sz="1400" dirty="0">
                  <a:latin typeface="Gill Sans MT" panose="020B0502020104020203" pitchFamily="34" charset="0"/>
                </a:endParaRPr>
              </a:p>
            </c:rich>
          </c:tx>
          <c:layout/>
          <c:overlay val="0"/>
          <c:spPr>
            <a:noFill/>
            <a:ln>
              <a:noFill/>
            </a:ln>
            <a:effectLst/>
          </c:spPr>
          <c:txPr>
            <a:bodyPr rot="-5400000" spcFirstLastPara="1" vertOverflow="ellipsis" vert="horz" wrap="square" anchor="ctr" anchorCtr="1"/>
            <a:lstStyle/>
            <a:p>
              <a:pPr>
                <a:defRPr sz="1400" b="0" i="0" u="none" strike="noStrike" kern="1200" baseline="0">
                  <a:solidFill>
                    <a:schemeClr val="dk1"/>
                  </a:solidFill>
                  <a:latin typeface="Gill Sans MT" panose="020B0502020104020203" pitchFamily="34" charset="0"/>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dk1"/>
                </a:solidFill>
                <a:latin typeface="+mn-lt"/>
                <a:ea typeface="+mn-ea"/>
                <a:cs typeface="+mn-cs"/>
              </a:defRPr>
            </a:pPr>
            <a:endParaRPr lang="en-US"/>
          </a:p>
        </c:txPr>
        <c:crossAx val="149555296"/>
        <c:crosses val="autoZero"/>
        <c:crossBetween val="midCat"/>
      </c:valAx>
      <c:spPr>
        <a:noFill/>
        <a:ln>
          <a:noFill/>
        </a:ln>
        <a:effectLst/>
      </c:spPr>
    </c:plotArea>
    <c:plotVisOnly val="1"/>
    <c:dispBlanksAs val="gap"/>
    <c:showDLblsOverMax val="0"/>
  </c:chart>
  <c:spPr>
    <a:solidFill>
      <a:schemeClr val="lt1"/>
    </a:solidFill>
    <a:ln w="25400" cap="flat" cmpd="sng" algn="ctr">
      <a:solidFill>
        <a:schemeClr val="accent2"/>
      </a:solidFill>
      <a:prstDash val="solid"/>
    </a:ln>
    <a:effectLst/>
  </c:spPr>
  <c:txPr>
    <a:bodyPr/>
    <a:lstStyle/>
    <a:p>
      <a:pPr>
        <a:defRPr>
          <a:solidFill>
            <a:schemeClr val="dk1"/>
          </a:solidFill>
          <a:latin typeface="+mn-lt"/>
          <a:ea typeface="+mn-ea"/>
          <a:cs typeface="+mn-cs"/>
        </a:defRPr>
      </a:pPr>
      <a:endParaRPr lang="en-US"/>
    </a:p>
  </c:txPr>
  <c:externalData r:id="rId4">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800" b="1" i="0" u="none" strike="noStrike" kern="1200" spc="0" baseline="0">
                <a:solidFill>
                  <a:schemeClr val="dk1"/>
                </a:solidFill>
                <a:latin typeface="+mn-lt"/>
                <a:ea typeface="+mn-ea"/>
                <a:cs typeface="+mn-cs"/>
              </a:defRPr>
            </a:pPr>
            <a:r>
              <a:rPr lang="en-US" sz="1800" b="1" dirty="0" smtClean="0"/>
              <a:t>Attribute Resolution Ti</a:t>
            </a:r>
            <a:r>
              <a:rPr lang="en-US" sz="1800" b="1" baseline="0" dirty="0" smtClean="0"/>
              <a:t>me vs Number </a:t>
            </a:r>
            <a:r>
              <a:rPr lang="en-US" sz="1800" b="1" baseline="0" smtClean="0"/>
              <a:t>of Vehicles</a:t>
            </a:r>
            <a:endParaRPr lang="en-US" sz="1800" b="1" dirty="0"/>
          </a:p>
        </c:rich>
      </c:tx>
      <c:layout/>
      <c:overlay val="0"/>
      <c:spPr>
        <a:noFill/>
        <a:ln>
          <a:noFill/>
        </a:ln>
        <a:effectLst/>
      </c:spPr>
      <c:txPr>
        <a:bodyPr rot="0" spcFirstLastPara="1" vertOverflow="ellipsis" vert="horz" wrap="square" anchor="ctr" anchorCtr="1"/>
        <a:lstStyle/>
        <a:p>
          <a:pPr>
            <a:defRPr sz="1800" b="1" i="0" u="none" strike="noStrike" kern="1200" spc="0" baseline="0">
              <a:solidFill>
                <a:schemeClr val="dk1"/>
              </a:solidFill>
              <a:latin typeface="+mn-lt"/>
              <a:ea typeface="+mn-ea"/>
              <a:cs typeface="+mn-cs"/>
            </a:defRPr>
          </a:pPr>
          <a:endParaRPr lang="en-US"/>
        </a:p>
      </c:txPr>
    </c:title>
    <c:autoTitleDeleted val="0"/>
    <c:plotArea>
      <c:layout/>
      <c:scatterChart>
        <c:scatterStyle val="lineMarker"/>
        <c:varyColors val="0"/>
        <c:ser>
          <c:idx val="0"/>
          <c:order val="0"/>
          <c:tx>
            <c:strRef>
              <c:f>Sheet1!$B$9</c:f>
              <c:strCache>
                <c:ptCount val="1"/>
                <c:pt idx="0">
                  <c:v>Average Resolution time (ms)</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Sheet1!$A$10:$A$13</c:f>
              <c:numCache>
                <c:formatCode>General</c:formatCode>
                <c:ptCount val="4"/>
                <c:pt idx="0">
                  <c:v>1</c:v>
                </c:pt>
                <c:pt idx="1">
                  <c:v>2</c:v>
                </c:pt>
                <c:pt idx="2">
                  <c:v>3</c:v>
                </c:pt>
                <c:pt idx="3">
                  <c:v>4</c:v>
                </c:pt>
              </c:numCache>
            </c:numRef>
          </c:xVal>
          <c:yVal>
            <c:numRef>
              <c:f>Sheet1!$B$10:$B$13</c:f>
              <c:numCache>
                <c:formatCode>General</c:formatCode>
                <c:ptCount val="4"/>
                <c:pt idx="0">
                  <c:v>3</c:v>
                </c:pt>
                <c:pt idx="1">
                  <c:v>7</c:v>
                </c:pt>
                <c:pt idx="2">
                  <c:v>12</c:v>
                </c:pt>
                <c:pt idx="3">
                  <c:v>16</c:v>
                </c:pt>
              </c:numCache>
            </c:numRef>
          </c:yVal>
          <c:smooth val="0"/>
        </c:ser>
        <c:dLbls>
          <c:showLegendKey val="0"/>
          <c:showVal val="0"/>
          <c:showCatName val="0"/>
          <c:showSerName val="0"/>
          <c:showPercent val="0"/>
          <c:showBubbleSize val="0"/>
        </c:dLbls>
        <c:axId val="195000464"/>
        <c:axId val="195001024"/>
      </c:scatterChart>
      <c:valAx>
        <c:axId val="195000464"/>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400" b="0" i="0" u="none" strike="noStrike" kern="1200" baseline="0">
                    <a:solidFill>
                      <a:schemeClr val="dk1"/>
                    </a:solidFill>
                    <a:latin typeface="Gill Sans MT" panose="020B0502020104020203" pitchFamily="34" charset="0"/>
                    <a:ea typeface="+mn-ea"/>
                    <a:cs typeface="+mn-cs"/>
                  </a:defRPr>
                </a:pPr>
                <a:r>
                  <a:rPr lang="en-US" sz="1400" dirty="0" smtClean="0">
                    <a:latin typeface="Gill Sans MT" panose="020B0502020104020203" pitchFamily="34" charset="0"/>
                  </a:rPr>
                  <a:t>Number</a:t>
                </a:r>
                <a:r>
                  <a:rPr lang="en-US" sz="1400" baseline="0" dirty="0" smtClean="0">
                    <a:latin typeface="Gill Sans MT" panose="020B0502020104020203" pitchFamily="34" charset="0"/>
                  </a:rPr>
                  <a:t> of Vehicles</a:t>
                </a:r>
                <a:endParaRPr lang="en-US" sz="1400" dirty="0">
                  <a:latin typeface="Gill Sans MT" panose="020B0502020104020203" pitchFamily="34" charset="0"/>
                </a:endParaRPr>
              </a:p>
            </c:rich>
          </c:tx>
          <c:layout/>
          <c:overlay val="0"/>
          <c:spPr>
            <a:noFill/>
            <a:ln>
              <a:noFill/>
            </a:ln>
            <a:effectLst/>
          </c:spPr>
          <c:txPr>
            <a:bodyPr rot="0" spcFirstLastPara="1" vertOverflow="ellipsis" vert="horz" wrap="square" anchor="ctr" anchorCtr="1"/>
            <a:lstStyle/>
            <a:p>
              <a:pPr>
                <a:defRPr sz="1400" b="0" i="0" u="none" strike="noStrike" kern="1200" baseline="0">
                  <a:solidFill>
                    <a:schemeClr val="dk1"/>
                  </a:solidFill>
                  <a:latin typeface="Gill Sans MT" panose="020B0502020104020203" pitchFamily="34" charset="0"/>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dk1"/>
                </a:solidFill>
                <a:latin typeface="+mn-lt"/>
                <a:ea typeface="+mn-ea"/>
                <a:cs typeface="+mn-cs"/>
              </a:defRPr>
            </a:pPr>
            <a:endParaRPr lang="en-US"/>
          </a:p>
        </c:txPr>
        <c:crossAx val="195001024"/>
        <c:crosses val="autoZero"/>
        <c:crossBetween val="midCat"/>
      </c:valAx>
      <c:valAx>
        <c:axId val="19500102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400" b="0" i="0" u="none" strike="noStrike" kern="1200" baseline="0">
                    <a:solidFill>
                      <a:schemeClr val="dk1"/>
                    </a:solidFill>
                    <a:latin typeface="Gill Sans MT" panose="020B0502020104020203" pitchFamily="34" charset="0"/>
                    <a:ea typeface="+mn-ea"/>
                    <a:cs typeface="+mn-cs"/>
                  </a:defRPr>
                </a:pPr>
                <a:r>
                  <a:rPr lang="en-US" sz="1400" dirty="0" smtClean="0">
                    <a:latin typeface="Gill Sans MT" panose="020B0502020104020203" pitchFamily="34" charset="0"/>
                  </a:rPr>
                  <a:t>Time (</a:t>
                </a:r>
                <a:r>
                  <a:rPr lang="en-US" sz="1400" dirty="0" err="1" smtClean="0">
                    <a:latin typeface="Gill Sans MT" panose="020B0502020104020203" pitchFamily="34" charset="0"/>
                  </a:rPr>
                  <a:t>ms</a:t>
                </a:r>
                <a:r>
                  <a:rPr lang="en-US" sz="1400" dirty="0" smtClean="0">
                    <a:latin typeface="Gill Sans MT" panose="020B0502020104020203" pitchFamily="34" charset="0"/>
                  </a:rPr>
                  <a:t>)</a:t>
                </a:r>
                <a:endParaRPr lang="en-US" sz="1400" dirty="0">
                  <a:latin typeface="Gill Sans MT" panose="020B0502020104020203" pitchFamily="34" charset="0"/>
                </a:endParaRPr>
              </a:p>
            </c:rich>
          </c:tx>
          <c:layout/>
          <c:overlay val="0"/>
          <c:spPr>
            <a:noFill/>
            <a:ln>
              <a:noFill/>
            </a:ln>
            <a:effectLst/>
          </c:spPr>
          <c:txPr>
            <a:bodyPr rot="-5400000" spcFirstLastPara="1" vertOverflow="ellipsis" vert="horz" wrap="square" anchor="ctr" anchorCtr="1"/>
            <a:lstStyle/>
            <a:p>
              <a:pPr>
                <a:defRPr sz="1400" b="0" i="0" u="none" strike="noStrike" kern="1200" baseline="0">
                  <a:solidFill>
                    <a:schemeClr val="dk1"/>
                  </a:solidFill>
                  <a:latin typeface="Gill Sans MT" panose="020B0502020104020203" pitchFamily="34" charset="0"/>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dk1"/>
                </a:solidFill>
                <a:latin typeface="+mn-lt"/>
                <a:ea typeface="+mn-ea"/>
                <a:cs typeface="+mn-cs"/>
              </a:defRPr>
            </a:pPr>
            <a:endParaRPr lang="en-US"/>
          </a:p>
        </c:txPr>
        <c:crossAx val="195000464"/>
        <c:crosses val="autoZero"/>
        <c:crossBetween val="midCat"/>
      </c:valAx>
      <c:spPr>
        <a:noFill/>
        <a:ln>
          <a:noFill/>
        </a:ln>
        <a:effectLst/>
      </c:spPr>
    </c:plotArea>
    <c:plotVisOnly val="1"/>
    <c:dispBlanksAs val="gap"/>
    <c:showDLblsOverMax val="0"/>
  </c:chart>
  <c:spPr>
    <a:solidFill>
      <a:schemeClr val="lt1"/>
    </a:solidFill>
    <a:ln w="25400" cap="flat" cmpd="sng" algn="ctr">
      <a:solidFill>
        <a:schemeClr val="accent1"/>
      </a:solidFill>
      <a:prstDash val="solid"/>
    </a:ln>
    <a:effectLst/>
  </c:spPr>
  <c:txPr>
    <a:bodyPr/>
    <a:lstStyle/>
    <a:p>
      <a:pPr>
        <a:defRPr>
          <a:solidFill>
            <a:schemeClr val="dk1"/>
          </a:solidFill>
          <a:latin typeface="+mn-lt"/>
          <a:ea typeface="+mn-ea"/>
          <a:cs typeface="+mn-cs"/>
        </a:defRPr>
      </a:pPr>
      <a:endParaRPr lang="en-US"/>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5">
  <cs:axisTitle>
    <cs:lnRef idx="0"/>
    <cs:fillRef idx="0"/>
    <cs:effectRef idx="0"/>
    <cs:fontRef idx="minor">
      <a:schemeClr val="lt1">
        <a:lumMod val="75000"/>
      </a:schemeClr>
    </cs:fontRef>
    <cs:defRPr sz="1197" b="1" kern="1200"/>
  </cs:axisTitle>
  <cs:categoryAxis>
    <cs:lnRef idx="0"/>
    <cs:fillRef idx="0"/>
    <cs:effectRef idx="0"/>
    <cs:fontRef idx="minor">
      <a:schemeClr val="lt1">
        <a:lumMod val="75000"/>
      </a:schemeClr>
    </cs:fontRef>
    <cs:defRPr sz="1197"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1197" kern="1200"/>
  </cs:chartArea>
  <cs:dataLabel>
    <cs:lnRef idx="0"/>
    <cs:fillRef idx="0"/>
    <cs:effectRef idx="0"/>
    <cs:fontRef idx="minor">
      <a:schemeClr val="lt1">
        <a:lumMod val="75000"/>
      </a:schemeClr>
    </cs:fontRef>
    <cs:defRPr sz="1197"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0"/>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
  <cs:dataPoint3D>
    <cs:lnRef idx="0">
      <cs:styleClr val="auto"/>
    </cs:lnRef>
    <cs:fillRef idx="0">
      <cs:styleClr val="auto"/>
    </cs:fillRef>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3D>
  <cs:dataPointLine>
    <cs:lnRef idx="0">
      <cs:styleClr val="auto"/>
    </cs:lnRef>
    <cs:fillRef idx="0">
      <cs:styleClr val="auto"/>
    </cs:fillRef>
    <cs:effectRef idx="0">
      <cs:styleClr val="auto"/>
    </cs:effectRef>
    <cs:fontRef idx="minor">
      <a:schemeClr val="dk1"/>
    </cs:fontRef>
    <cs:spPr>
      <a:ln w="22225" cap="rnd">
        <a:solidFill>
          <a:schemeClr val="phClr"/>
        </a:solidFill>
      </a:ln>
      <a:effectLst>
        <a:glow rad="139700">
          <a:schemeClr val="phClr">
            <a:satMod val="175000"/>
            <a:alpha val="1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3"/>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1197"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tx1"/>
    </cs:fontRef>
    <cs:spPr>
      <a:ln w="9525" cap="flat" cmpd="sng" algn="ctr">
        <a:solidFill>
          <a:schemeClr val="dk1">
            <a:lumMod val="65000"/>
            <a:lumOff val="35000"/>
            <a:alpha val="75000"/>
          </a:schemeClr>
        </a:solidFill>
        <a:round/>
      </a:ln>
    </cs:spPr>
  </cs:gridlineMajor>
  <cs:gridlineMinor>
    <cs:lnRef idx="0"/>
    <cs:fillRef idx="0"/>
    <cs:effectRef idx="0"/>
    <cs:fontRef idx="minor">
      <a:schemeClr val="tx1"/>
    </cs:fontRef>
    <cs:spPr>
      <a:ln w="9525" cap="flat" cmpd="sng" algn="ctr">
        <a:solidFill>
          <a:schemeClr val="dk1">
            <a:lumMod val="65000"/>
            <a:lumOff val="35000"/>
            <a:alpha val="25000"/>
          </a:schemeClr>
        </a:soli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1197"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862"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75000"/>
      </a:schemeClr>
    </cs:fontRef>
    <cs:defRPr sz="1197"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spPr>
      <a:ln w="9525" cap="flat" cmpd="sng" algn="ctr">
        <a:solidFill>
          <a:schemeClr val="lt1">
            <a:lumMod val="50000"/>
          </a:schemeClr>
        </a:solidFill>
        <a:round/>
      </a:ln>
    </cs:spPr>
    <cs:defRPr sz="1197" kern="1200"/>
    <cs:bodyPr/>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EDE703D-15DD-45FB-B7BA-5862D3E31AF9}"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95F17AB9-528F-400C-AB5D-909E8A004D1B}">
      <dgm:prSet phldrT="[Text]" custT="1"/>
      <dgm:spPr/>
      <dgm:t>
        <a:bodyPr/>
        <a:lstStyle/>
        <a:p>
          <a:r>
            <a:rPr lang="en-US" sz="3200" dirty="0" smtClean="0">
              <a:latin typeface="Gill Sans MT" panose="020B0502020104020203" pitchFamily="34" charset="0"/>
            </a:rPr>
            <a:t>Policy Management Framework</a:t>
          </a:r>
          <a:endParaRPr lang="en-US" sz="3200" dirty="0">
            <a:latin typeface="Gill Sans MT" panose="020B0502020104020203" pitchFamily="34" charset="0"/>
          </a:endParaRPr>
        </a:p>
      </dgm:t>
    </dgm:pt>
    <dgm:pt modelId="{5658873F-51E0-40DF-978B-24F6823EBBCA}" type="parTrans" cxnId="{39DC4170-FC84-4313-99BB-788845B42C99}">
      <dgm:prSet/>
      <dgm:spPr/>
      <dgm:t>
        <a:bodyPr/>
        <a:lstStyle/>
        <a:p>
          <a:endParaRPr lang="en-US"/>
        </a:p>
      </dgm:t>
    </dgm:pt>
    <dgm:pt modelId="{9123421F-6076-4018-9DF6-1E8D69404D77}" type="sibTrans" cxnId="{39DC4170-FC84-4313-99BB-788845B42C99}">
      <dgm:prSet/>
      <dgm:spPr/>
      <dgm:t>
        <a:bodyPr/>
        <a:lstStyle/>
        <a:p>
          <a:endParaRPr lang="en-US"/>
        </a:p>
      </dgm:t>
    </dgm:pt>
    <dgm:pt modelId="{7F0DC51F-FFE4-4044-AD53-AB7CD5CE973D}">
      <dgm:prSet phldrT="[Text]" custT="1"/>
      <dgm:spPr/>
      <dgm:t>
        <a:bodyPr/>
        <a:lstStyle/>
        <a:p>
          <a:r>
            <a:rPr lang="en-US" sz="3200" dirty="0" smtClean="0">
              <a:latin typeface="Gill Sans MT" panose="020B0502020104020203" pitchFamily="34" charset="0"/>
            </a:rPr>
            <a:t>Data Aggregation</a:t>
          </a:r>
          <a:endParaRPr lang="en-US" sz="3200" dirty="0">
            <a:latin typeface="Gill Sans MT" panose="020B0502020104020203" pitchFamily="34" charset="0"/>
          </a:endParaRPr>
        </a:p>
      </dgm:t>
    </dgm:pt>
    <dgm:pt modelId="{8C9B5917-EBA7-40A4-B6B4-D9806AEC9912}" type="parTrans" cxnId="{E7B0BBCA-879C-4924-89AD-FA7E5F912924}">
      <dgm:prSet/>
      <dgm:spPr/>
      <dgm:t>
        <a:bodyPr/>
        <a:lstStyle/>
        <a:p>
          <a:endParaRPr lang="en-US"/>
        </a:p>
      </dgm:t>
    </dgm:pt>
    <dgm:pt modelId="{1B6F0BAE-0191-4141-A233-60CA38336EF5}" type="sibTrans" cxnId="{E7B0BBCA-879C-4924-89AD-FA7E5F912924}">
      <dgm:prSet/>
      <dgm:spPr/>
      <dgm:t>
        <a:bodyPr/>
        <a:lstStyle/>
        <a:p>
          <a:endParaRPr lang="en-US"/>
        </a:p>
      </dgm:t>
    </dgm:pt>
    <dgm:pt modelId="{7F5D1F05-2826-4068-B03B-A9C698ED0873}">
      <dgm:prSet phldrT="[Text]" custT="1"/>
      <dgm:spPr/>
      <dgm:t>
        <a:bodyPr/>
        <a:lstStyle/>
        <a:p>
          <a:r>
            <a:rPr lang="en-US" sz="3200" dirty="0" smtClean="0">
              <a:latin typeface="Gill Sans MT" panose="020B0502020104020203" pitchFamily="34" charset="0"/>
            </a:rPr>
            <a:t>Data API</a:t>
          </a:r>
          <a:endParaRPr lang="en-US" sz="3200" dirty="0">
            <a:latin typeface="Gill Sans MT" panose="020B0502020104020203" pitchFamily="34" charset="0"/>
          </a:endParaRPr>
        </a:p>
      </dgm:t>
    </dgm:pt>
    <dgm:pt modelId="{FC7130DC-CC2C-4789-9AD1-1733D5E2C854}" type="parTrans" cxnId="{6BEE2420-E87E-4023-97F2-255BF416A268}">
      <dgm:prSet/>
      <dgm:spPr/>
      <dgm:t>
        <a:bodyPr/>
        <a:lstStyle/>
        <a:p>
          <a:endParaRPr lang="en-US"/>
        </a:p>
      </dgm:t>
    </dgm:pt>
    <dgm:pt modelId="{E83DA120-37D2-4B44-82FE-67CDB881EDAB}" type="sibTrans" cxnId="{6BEE2420-E87E-4023-97F2-255BF416A268}">
      <dgm:prSet/>
      <dgm:spPr/>
      <dgm:t>
        <a:bodyPr/>
        <a:lstStyle/>
        <a:p>
          <a:endParaRPr lang="en-US"/>
        </a:p>
      </dgm:t>
    </dgm:pt>
    <dgm:pt modelId="{C6F4499A-D0BC-4AA8-A5A9-CC7FE6F6B344}">
      <dgm:prSet phldrT="[Text]" custT="1"/>
      <dgm:spPr/>
      <dgm:t>
        <a:bodyPr/>
        <a:lstStyle/>
        <a:p>
          <a:r>
            <a:rPr lang="en-US" sz="3200" dirty="0" smtClean="0">
              <a:latin typeface="Gill Sans MT" panose="020B0502020104020203" pitchFamily="34" charset="0"/>
            </a:rPr>
            <a:t>Distributed Messaging Bus</a:t>
          </a:r>
          <a:endParaRPr lang="en-US" sz="3200" dirty="0">
            <a:latin typeface="Gill Sans MT" panose="020B0502020104020203" pitchFamily="34" charset="0"/>
          </a:endParaRPr>
        </a:p>
      </dgm:t>
    </dgm:pt>
    <dgm:pt modelId="{ED67540C-D4DB-4096-86BB-D366A747358A}" type="parTrans" cxnId="{4B6FC8EA-D30E-4EB0-9F77-460D4E348E47}">
      <dgm:prSet/>
      <dgm:spPr/>
      <dgm:t>
        <a:bodyPr/>
        <a:lstStyle/>
        <a:p>
          <a:endParaRPr lang="en-US"/>
        </a:p>
      </dgm:t>
    </dgm:pt>
    <dgm:pt modelId="{B39383B3-2DCC-469A-85FB-BD54C84A13DE}" type="sibTrans" cxnId="{4B6FC8EA-D30E-4EB0-9F77-460D4E348E47}">
      <dgm:prSet/>
      <dgm:spPr/>
      <dgm:t>
        <a:bodyPr/>
        <a:lstStyle/>
        <a:p>
          <a:endParaRPr lang="en-US"/>
        </a:p>
      </dgm:t>
    </dgm:pt>
    <dgm:pt modelId="{2A00A39F-84E7-4598-A5D4-E19FD3F4791C}" type="pres">
      <dgm:prSet presAssocID="{5EDE703D-15DD-45FB-B7BA-5862D3E31AF9}" presName="diagram" presStyleCnt="0">
        <dgm:presLayoutVars>
          <dgm:dir/>
          <dgm:resizeHandles val="exact"/>
        </dgm:presLayoutVars>
      </dgm:prSet>
      <dgm:spPr/>
      <dgm:t>
        <a:bodyPr/>
        <a:lstStyle/>
        <a:p>
          <a:endParaRPr lang="en-US"/>
        </a:p>
      </dgm:t>
    </dgm:pt>
    <dgm:pt modelId="{387EA076-3FC0-4DC3-805E-855F7293D6C0}" type="pres">
      <dgm:prSet presAssocID="{95F17AB9-528F-400C-AB5D-909E8A004D1B}" presName="node" presStyleLbl="node1" presStyleIdx="0" presStyleCnt="4" custLinFactNeighborX="-26" custLinFactNeighborY="625">
        <dgm:presLayoutVars>
          <dgm:bulletEnabled val="1"/>
        </dgm:presLayoutVars>
      </dgm:prSet>
      <dgm:spPr/>
      <dgm:t>
        <a:bodyPr/>
        <a:lstStyle/>
        <a:p>
          <a:endParaRPr lang="en-US"/>
        </a:p>
      </dgm:t>
    </dgm:pt>
    <dgm:pt modelId="{9AE9824C-D372-415F-96EF-F207BD37E60F}" type="pres">
      <dgm:prSet presAssocID="{9123421F-6076-4018-9DF6-1E8D69404D77}" presName="sibTrans" presStyleCnt="0"/>
      <dgm:spPr/>
    </dgm:pt>
    <dgm:pt modelId="{9977767D-4489-46F1-8D03-9F0424602664}" type="pres">
      <dgm:prSet presAssocID="{7F0DC51F-FFE4-4044-AD53-AB7CD5CE973D}" presName="node" presStyleLbl="node1" presStyleIdx="1" presStyleCnt="4">
        <dgm:presLayoutVars>
          <dgm:bulletEnabled val="1"/>
        </dgm:presLayoutVars>
      </dgm:prSet>
      <dgm:spPr/>
      <dgm:t>
        <a:bodyPr/>
        <a:lstStyle/>
        <a:p>
          <a:endParaRPr lang="en-US"/>
        </a:p>
      </dgm:t>
    </dgm:pt>
    <dgm:pt modelId="{037F38D1-B48B-450A-ACE7-3E9A1D46CA29}" type="pres">
      <dgm:prSet presAssocID="{1B6F0BAE-0191-4141-A233-60CA38336EF5}" presName="sibTrans" presStyleCnt="0"/>
      <dgm:spPr/>
    </dgm:pt>
    <dgm:pt modelId="{265A0587-2B37-4568-9454-468E5901FE09}" type="pres">
      <dgm:prSet presAssocID="{7F5D1F05-2826-4068-B03B-A9C698ED0873}" presName="node" presStyleLbl="node1" presStyleIdx="2" presStyleCnt="4">
        <dgm:presLayoutVars>
          <dgm:bulletEnabled val="1"/>
        </dgm:presLayoutVars>
      </dgm:prSet>
      <dgm:spPr/>
      <dgm:t>
        <a:bodyPr/>
        <a:lstStyle/>
        <a:p>
          <a:endParaRPr lang="en-US"/>
        </a:p>
      </dgm:t>
    </dgm:pt>
    <dgm:pt modelId="{DC06D4EF-D013-4210-B9CA-7AB4EA862088}" type="pres">
      <dgm:prSet presAssocID="{E83DA120-37D2-4B44-82FE-67CDB881EDAB}" presName="sibTrans" presStyleCnt="0"/>
      <dgm:spPr/>
    </dgm:pt>
    <dgm:pt modelId="{C1BAC748-7614-4CCE-9636-62101B5E4B24}" type="pres">
      <dgm:prSet presAssocID="{C6F4499A-D0BC-4AA8-A5A9-CC7FE6F6B344}" presName="node" presStyleLbl="node1" presStyleIdx="3" presStyleCnt="4">
        <dgm:presLayoutVars>
          <dgm:bulletEnabled val="1"/>
        </dgm:presLayoutVars>
      </dgm:prSet>
      <dgm:spPr/>
      <dgm:t>
        <a:bodyPr/>
        <a:lstStyle/>
        <a:p>
          <a:endParaRPr lang="en-US"/>
        </a:p>
      </dgm:t>
    </dgm:pt>
  </dgm:ptLst>
  <dgm:cxnLst>
    <dgm:cxn modelId="{58F711BB-57E2-4502-9EFB-AD2FBA99A31F}" type="presOf" srcId="{7F0DC51F-FFE4-4044-AD53-AB7CD5CE973D}" destId="{9977767D-4489-46F1-8D03-9F0424602664}" srcOrd="0" destOrd="0" presId="urn:microsoft.com/office/officeart/2005/8/layout/default"/>
    <dgm:cxn modelId="{06415EF1-7B24-46AE-96A9-3F29B80DABD9}" type="presOf" srcId="{5EDE703D-15DD-45FB-B7BA-5862D3E31AF9}" destId="{2A00A39F-84E7-4598-A5D4-E19FD3F4791C}" srcOrd="0" destOrd="0" presId="urn:microsoft.com/office/officeart/2005/8/layout/default"/>
    <dgm:cxn modelId="{0365734A-D933-4AF9-8D4C-0CAF8FD77A6A}" type="presOf" srcId="{C6F4499A-D0BC-4AA8-A5A9-CC7FE6F6B344}" destId="{C1BAC748-7614-4CCE-9636-62101B5E4B24}" srcOrd="0" destOrd="0" presId="urn:microsoft.com/office/officeart/2005/8/layout/default"/>
    <dgm:cxn modelId="{6BEE2420-E87E-4023-97F2-255BF416A268}" srcId="{5EDE703D-15DD-45FB-B7BA-5862D3E31AF9}" destId="{7F5D1F05-2826-4068-B03B-A9C698ED0873}" srcOrd="2" destOrd="0" parTransId="{FC7130DC-CC2C-4789-9AD1-1733D5E2C854}" sibTransId="{E83DA120-37D2-4B44-82FE-67CDB881EDAB}"/>
    <dgm:cxn modelId="{E7B0BBCA-879C-4924-89AD-FA7E5F912924}" srcId="{5EDE703D-15DD-45FB-B7BA-5862D3E31AF9}" destId="{7F0DC51F-FFE4-4044-AD53-AB7CD5CE973D}" srcOrd="1" destOrd="0" parTransId="{8C9B5917-EBA7-40A4-B6B4-D9806AEC9912}" sibTransId="{1B6F0BAE-0191-4141-A233-60CA38336EF5}"/>
    <dgm:cxn modelId="{39DC4170-FC84-4313-99BB-788845B42C99}" srcId="{5EDE703D-15DD-45FB-B7BA-5862D3E31AF9}" destId="{95F17AB9-528F-400C-AB5D-909E8A004D1B}" srcOrd="0" destOrd="0" parTransId="{5658873F-51E0-40DF-978B-24F6823EBBCA}" sibTransId="{9123421F-6076-4018-9DF6-1E8D69404D77}"/>
    <dgm:cxn modelId="{4B6FC8EA-D30E-4EB0-9F77-460D4E348E47}" srcId="{5EDE703D-15DD-45FB-B7BA-5862D3E31AF9}" destId="{C6F4499A-D0BC-4AA8-A5A9-CC7FE6F6B344}" srcOrd="3" destOrd="0" parTransId="{ED67540C-D4DB-4096-86BB-D366A747358A}" sibTransId="{B39383B3-2DCC-469A-85FB-BD54C84A13DE}"/>
    <dgm:cxn modelId="{6DFD1D1B-336C-418E-B55E-9E8133F853B3}" type="presOf" srcId="{95F17AB9-528F-400C-AB5D-909E8A004D1B}" destId="{387EA076-3FC0-4DC3-805E-855F7293D6C0}" srcOrd="0" destOrd="0" presId="urn:microsoft.com/office/officeart/2005/8/layout/default"/>
    <dgm:cxn modelId="{DDB8594E-D174-49C6-A532-C3A2A6A9D055}" type="presOf" srcId="{7F5D1F05-2826-4068-B03B-A9C698ED0873}" destId="{265A0587-2B37-4568-9454-468E5901FE09}" srcOrd="0" destOrd="0" presId="urn:microsoft.com/office/officeart/2005/8/layout/default"/>
    <dgm:cxn modelId="{F764E374-76CB-4793-BE2D-AA4CEFF0B93B}" type="presParOf" srcId="{2A00A39F-84E7-4598-A5D4-E19FD3F4791C}" destId="{387EA076-3FC0-4DC3-805E-855F7293D6C0}" srcOrd="0" destOrd="0" presId="urn:microsoft.com/office/officeart/2005/8/layout/default"/>
    <dgm:cxn modelId="{BB9F409E-D7E8-4E15-BF66-A6A660C24916}" type="presParOf" srcId="{2A00A39F-84E7-4598-A5D4-E19FD3F4791C}" destId="{9AE9824C-D372-415F-96EF-F207BD37E60F}" srcOrd="1" destOrd="0" presId="urn:microsoft.com/office/officeart/2005/8/layout/default"/>
    <dgm:cxn modelId="{530FC4FE-0B83-434E-85FB-D8E081BBE256}" type="presParOf" srcId="{2A00A39F-84E7-4598-A5D4-E19FD3F4791C}" destId="{9977767D-4489-46F1-8D03-9F0424602664}" srcOrd="2" destOrd="0" presId="urn:microsoft.com/office/officeart/2005/8/layout/default"/>
    <dgm:cxn modelId="{9587CD24-57BF-456A-A2A8-AF8A0CAC4F90}" type="presParOf" srcId="{2A00A39F-84E7-4598-A5D4-E19FD3F4791C}" destId="{037F38D1-B48B-450A-ACE7-3E9A1D46CA29}" srcOrd="3" destOrd="0" presId="urn:microsoft.com/office/officeart/2005/8/layout/default"/>
    <dgm:cxn modelId="{8715551F-8EEF-4F49-838F-9F5DE530B614}" type="presParOf" srcId="{2A00A39F-84E7-4598-A5D4-E19FD3F4791C}" destId="{265A0587-2B37-4568-9454-468E5901FE09}" srcOrd="4" destOrd="0" presId="urn:microsoft.com/office/officeart/2005/8/layout/default"/>
    <dgm:cxn modelId="{ED440288-C63D-4D09-837F-15E5479C6A55}" type="presParOf" srcId="{2A00A39F-84E7-4598-A5D4-E19FD3F4791C}" destId="{DC06D4EF-D013-4210-B9CA-7AB4EA862088}" srcOrd="5" destOrd="0" presId="urn:microsoft.com/office/officeart/2005/8/layout/default"/>
    <dgm:cxn modelId="{760E3ACC-D8E4-4DC4-B975-F1FAC0A052D8}" type="presParOf" srcId="{2A00A39F-84E7-4598-A5D4-E19FD3F4791C}" destId="{C1BAC748-7614-4CCE-9636-62101B5E4B24}" srcOrd="6"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63DD026-4C58-4B5B-B1A9-E3D682D404F1}" type="doc">
      <dgm:prSet loTypeId="urn:microsoft.com/office/officeart/2005/8/layout/cycle1" loCatId="cycle" qsTypeId="urn:microsoft.com/office/officeart/2005/8/quickstyle/simple5" qsCatId="simple" csTypeId="urn:microsoft.com/office/officeart/2005/8/colors/accent1_2" csCatId="accent1" phldr="1"/>
      <dgm:spPr/>
      <dgm:t>
        <a:bodyPr/>
        <a:lstStyle/>
        <a:p>
          <a:endParaRPr lang="en-US"/>
        </a:p>
      </dgm:t>
    </dgm:pt>
    <dgm:pt modelId="{9A383EE8-AEAB-4E94-8B11-F71AB8FDBB47}">
      <dgm:prSet phldrT="[Text]"/>
      <dgm:spPr/>
      <dgm:t>
        <a:bodyPr/>
        <a:lstStyle/>
        <a:p>
          <a:r>
            <a:rPr lang="en-US" dirty="0" smtClean="0"/>
            <a:t>Policy Enforcement</a:t>
          </a:r>
          <a:endParaRPr lang="en-US" dirty="0"/>
        </a:p>
      </dgm:t>
    </dgm:pt>
    <dgm:pt modelId="{C3DEBFFA-7698-4BA7-A962-498A663ACFE7}" type="parTrans" cxnId="{863A5ABA-5608-4E9A-A88B-942218AEA3D2}">
      <dgm:prSet/>
      <dgm:spPr/>
      <dgm:t>
        <a:bodyPr/>
        <a:lstStyle/>
        <a:p>
          <a:endParaRPr lang="en-US"/>
        </a:p>
      </dgm:t>
    </dgm:pt>
    <dgm:pt modelId="{5CAA6DE8-3481-48A1-B071-ED61647C6613}" type="sibTrans" cxnId="{863A5ABA-5608-4E9A-A88B-942218AEA3D2}">
      <dgm:prSet/>
      <dgm:spPr/>
      <dgm:t>
        <a:bodyPr/>
        <a:lstStyle/>
        <a:p>
          <a:endParaRPr lang="en-US"/>
        </a:p>
      </dgm:t>
    </dgm:pt>
    <dgm:pt modelId="{133F8A2D-714D-4256-95A3-70A6119F854C}">
      <dgm:prSet phldrT="[Text]"/>
      <dgm:spPr/>
      <dgm:t>
        <a:bodyPr/>
        <a:lstStyle/>
        <a:p>
          <a:r>
            <a:rPr lang="en-US" dirty="0" smtClean="0"/>
            <a:t>Receive Request</a:t>
          </a:r>
          <a:endParaRPr lang="en-US" dirty="0"/>
        </a:p>
      </dgm:t>
    </dgm:pt>
    <dgm:pt modelId="{C1C35747-19F9-4E68-A499-B341B18B62A0}" type="parTrans" cxnId="{9EDA57B4-A392-43EC-B962-743E90F3A9CA}">
      <dgm:prSet/>
      <dgm:spPr/>
      <dgm:t>
        <a:bodyPr/>
        <a:lstStyle/>
        <a:p>
          <a:endParaRPr lang="en-US"/>
        </a:p>
      </dgm:t>
    </dgm:pt>
    <dgm:pt modelId="{3823AB03-D8CF-471F-8FD0-13F2FF9F3902}" type="sibTrans" cxnId="{9EDA57B4-A392-43EC-B962-743E90F3A9CA}">
      <dgm:prSet/>
      <dgm:spPr/>
      <dgm:t>
        <a:bodyPr/>
        <a:lstStyle/>
        <a:p>
          <a:endParaRPr lang="en-US"/>
        </a:p>
      </dgm:t>
    </dgm:pt>
    <dgm:pt modelId="{51E79FFC-6E9B-4B14-8BAF-B239339294A6}">
      <dgm:prSet phldrT="[Text]"/>
      <dgm:spPr/>
      <dgm:t>
        <a:bodyPr/>
        <a:lstStyle/>
        <a:p>
          <a:r>
            <a:rPr lang="en-US" dirty="0" smtClean="0"/>
            <a:t>Evaluate Request</a:t>
          </a:r>
          <a:endParaRPr lang="en-US" dirty="0"/>
        </a:p>
      </dgm:t>
    </dgm:pt>
    <dgm:pt modelId="{D6911303-0551-405E-B16B-8DBC5B295574}" type="parTrans" cxnId="{C8AAE091-AF89-4350-AFCD-1F38DA709530}">
      <dgm:prSet/>
      <dgm:spPr/>
      <dgm:t>
        <a:bodyPr/>
        <a:lstStyle/>
        <a:p>
          <a:endParaRPr lang="en-US"/>
        </a:p>
      </dgm:t>
    </dgm:pt>
    <dgm:pt modelId="{80E3B5E0-0CEA-4D0A-A92E-F6FB84C4A638}" type="sibTrans" cxnId="{C8AAE091-AF89-4350-AFCD-1F38DA709530}">
      <dgm:prSet/>
      <dgm:spPr/>
      <dgm:t>
        <a:bodyPr/>
        <a:lstStyle/>
        <a:p>
          <a:endParaRPr lang="en-US"/>
        </a:p>
      </dgm:t>
    </dgm:pt>
    <dgm:pt modelId="{8148DF61-D2EB-4530-8F1F-BA62BF0BD393}">
      <dgm:prSet phldrT="[Text]"/>
      <dgm:spPr/>
      <dgm:t>
        <a:bodyPr/>
        <a:lstStyle/>
        <a:p>
          <a:r>
            <a:rPr lang="en-US" dirty="0" smtClean="0"/>
            <a:t>Policy Decision</a:t>
          </a:r>
          <a:endParaRPr lang="en-US" dirty="0"/>
        </a:p>
      </dgm:t>
    </dgm:pt>
    <dgm:pt modelId="{6EAEFB3F-6FF0-42DD-937B-B8959798BB7B}" type="parTrans" cxnId="{E7393AC3-5F00-4958-9656-69BF3413A4C9}">
      <dgm:prSet/>
      <dgm:spPr/>
      <dgm:t>
        <a:bodyPr/>
        <a:lstStyle/>
        <a:p>
          <a:endParaRPr lang="en-US"/>
        </a:p>
      </dgm:t>
    </dgm:pt>
    <dgm:pt modelId="{85083141-1438-47AC-AF3E-4E8842FACCCD}" type="sibTrans" cxnId="{E7393AC3-5F00-4958-9656-69BF3413A4C9}">
      <dgm:prSet/>
      <dgm:spPr/>
      <dgm:t>
        <a:bodyPr/>
        <a:lstStyle/>
        <a:p>
          <a:endParaRPr lang="en-US"/>
        </a:p>
      </dgm:t>
    </dgm:pt>
    <dgm:pt modelId="{D25168A7-F21B-479E-9EAF-15EAF5FD9EF8}" type="pres">
      <dgm:prSet presAssocID="{963DD026-4C58-4B5B-B1A9-E3D682D404F1}" presName="cycle" presStyleCnt="0">
        <dgm:presLayoutVars>
          <dgm:dir/>
          <dgm:resizeHandles val="exact"/>
        </dgm:presLayoutVars>
      </dgm:prSet>
      <dgm:spPr/>
      <dgm:t>
        <a:bodyPr/>
        <a:lstStyle/>
        <a:p>
          <a:endParaRPr lang="en-US"/>
        </a:p>
      </dgm:t>
    </dgm:pt>
    <dgm:pt modelId="{55C30AF8-C340-4156-9ABB-F3BAF53B40C0}" type="pres">
      <dgm:prSet presAssocID="{9A383EE8-AEAB-4E94-8B11-F71AB8FDBB47}" presName="dummy" presStyleCnt="0"/>
      <dgm:spPr/>
    </dgm:pt>
    <dgm:pt modelId="{9697C0A5-57B1-42B3-A270-99EC27943B5E}" type="pres">
      <dgm:prSet presAssocID="{9A383EE8-AEAB-4E94-8B11-F71AB8FDBB47}" presName="node" presStyleLbl="revTx" presStyleIdx="0" presStyleCnt="4">
        <dgm:presLayoutVars>
          <dgm:bulletEnabled val="1"/>
        </dgm:presLayoutVars>
      </dgm:prSet>
      <dgm:spPr/>
      <dgm:t>
        <a:bodyPr/>
        <a:lstStyle/>
        <a:p>
          <a:endParaRPr lang="en-US"/>
        </a:p>
      </dgm:t>
    </dgm:pt>
    <dgm:pt modelId="{1C4B9A09-7D30-44D3-9E76-16DEABE3F9B5}" type="pres">
      <dgm:prSet presAssocID="{5CAA6DE8-3481-48A1-B071-ED61647C6613}" presName="sibTrans" presStyleLbl="node1" presStyleIdx="0" presStyleCnt="4"/>
      <dgm:spPr/>
      <dgm:t>
        <a:bodyPr/>
        <a:lstStyle/>
        <a:p>
          <a:endParaRPr lang="en-US"/>
        </a:p>
      </dgm:t>
    </dgm:pt>
    <dgm:pt modelId="{81D16189-2F45-4AE5-A5CC-4F8CC0057944}" type="pres">
      <dgm:prSet presAssocID="{133F8A2D-714D-4256-95A3-70A6119F854C}" presName="dummy" presStyleCnt="0"/>
      <dgm:spPr/>
    </dgm:pt>
    <dgm:pt modelId="{1901DECB-91E9-4847-AC28-F19FE2B39544}" type="pres">
      <dgm:prSet presAssocID="{133F8A2D-714D-4256-95A3-70A6119F854C}" presName="node" presStyleLbl="revTx" presStyleIdx="1" presStyleCnt="4">
        <dgm:presLayoutVars>
          <dgm:bulletEnabled val="1"/>
        </dgm:presLayoutVars>
      </dgm:prSet>
      <dgm:spPr/>
      <dgm:t>
        <a:bodyPr/>
        <a:lstStyle/>
        <a:p>
          <a:endParaRPr lang="en-US"/>
        </a:p>
      </dgm:t>
    </dgm:pt>
    <dgm:pt modelId="{F3AB3B04-F6DB-4537-BE81-10502206E392}" type="pres">
      <dgm:prSet presAssocID="{3823AB03-D8CF-471F-8FD0-13F2FF9F3902}" presName="sibTrans" presStyleLbl="node1" presStyleIdx="1" presStyleCnt="4"/>
      <dgm:spPr/>
      <dgm:t>
        <a:bodyPr/>
        <a:lstStyle/>
        <a:p>
          <a:endParaRPr lang="en-US"/>
        </a:p>
      </dgm:t>
    </dgm:pt>
    <dgm:pt modelId="{7292232A-48C1-4E02-A330-B50D7DACCABC}" type="pres">
      <dgm:prSet presAssocID="{51E79FFC-6E9B-4B14-8BAF-B239339294A6}" presName="dummy" presStyleCnt="0"/>
      <dgm:spPr/>
    </dgm:pt>
    <dgm:pt modelId="{D51FA50E-4B69-46E2-9A42-E3C1C09B584C}" type="pres">
      <dgm:prSet presAssocID="{51E79FFC-6E9B-4B14-8BAF-B239339294A6}" presName="node" presStyleLbl="revTx" presStyleIdx="2" presStyleCnt="4">
        <dgm:presLayoutVars>
          <dgm:bulletEnabled val="1"/>
        </dgm:presLayoutVars>
      </dgm:prSet>
      <dgm:spPr/>
      <dgm:t>
        <a:bodyPr/>
        <a:lstStyle/>
        <a:p>
          <a:endParaRPr lang="en-US"/>
        </a:p>
      </dgm:t>
    </dgm:pt>
    <dgm:pt modelId="{1B7544A5-FFB8-4B43-B6F4-331FA081DB63}" type="pres">
      <dgm:prSet presAssocID="{80E3B5E0-0CEA-4D0A-A92E-F6FB84C4A638}" presName="sibTrans" presStyleLbl="node1" presStyleIdx="2" presStyleCnt="4"/>
      <dgm:spPr/>
      <dgm:t>
        <a:bodyPr/>
        <a:lstStyle/>
        <a:p>
          <a:endParaRPr lang="en-US"/>
        </a:p>
      </dgm:t>
    </dgm:pt>
    <dgm:pt modelId="{E0C994AC-5275-46A4-B1A8-E3D4B31580B5}" type="pres">
      <dgm:prSet presAssocID="{8148DF61-D2EB-4530-8F1F-BA62BF0BD393}" presName="dummy" presStyleCnt="0"/>
      <dgm:spPr/>
    </dgm:pt>
    <dgm:pt modelId="{2718BFE8-C8A0-4043-AD6A-2609A92E6D3B}" type="pres">
      <dgm:prSet presAssocID="{8148DF61-D2EB-4530-8F1F-BA62BF0BD393}" presName="node" presStyleLbl="revTx" presStyleIdx="3" presStyleCnt="4">
        <dgm:presLayoutVars>
          <dgm:bulletEnabled val="1"/>
        </dgm:presLayoutVars>
      </dgm:prSet>
      <dgm:spPr/>
      <dgm:t>
        <a:bodyPr/>
        <a:lstStyle/>
        <a:p>
          <a:endParaRPr lang="en-US"/>
        </a:p>
      </dgm:t>
    </dgm:pt>
    <dgm:pt modelId="{C74422F3-E9FD-4202-897C-D2866D5823F4}" type="pres">
      <dgm:prSet presAssocID="{85083141-1438-47AC-AF3E-4E8842FACCCD}" presName="sibTrans" presStyleLbl="node1" presStyleIdx="3" presStyleCnt="4"/>
      <dgm:spPr/>
      <dgm:t>
        <a:bodyPr/>
        <a:lstStyle/>
        <a:p>
          <a:endParaRPr lang="en-US"/>
        </a:p>
      </dgm:t>
    </dgm:pt>
  </dgm:ptLst>
  <dgm:cxnLst>
    <dgm:cxn modelId="{CC280C4D-7AD4-4862-942F-288473A52292}" type="presOf" srcId="{5CAA6DE8-3481-48A1-B071-ED61647C6613}" destId="{1C4B9A09-7D30-44D3-9E76-16DEABE3F9B5}" srcOrd="0" destOrd="0" presId="urn:microsoft.com/office/officeart/2005/8/layout/cycle1"/>
    <dgm:cxn modelId="{9EDA57B4-A392-43EC-B962-743E90F3A9CA}" srcId="{963DD026-4C58-4B5B-B1A9-E3D682D404F1}" destId="{133F8A2D-714D-4256-95A3-70A6119F854C}" srcOrd="1" destOrd="0" parTransId="{C1C35747-19F9-4E68-A499-B341B18B62A0}" sibTransId="{3823AB03-D8CF-471F-8FD0-13F2FF9F3902}"/>
    <dgm:cxn modelId="{D2D0223A-CC46-4621-82CC-2CEE4365C042}" type="presOf" srcId="{3823AB03-D8CF-471F-8FD0-13F2FF9F3902}" destId="{F3AB3B04-F6DB-4537-BE81-10502206E392}" srcOrd="0" destOrd="0" presId="urn:microsoft.com/office/officeart/2005/8/layout/cycle1"/>
    <dgm:cxn modelId="{E7393AC3-5F00-4958-9656-69BF3413A4C9}" srcId="{963DD026-4C58-4B5B-B1A9-E3D682D404F1}" destId="{8148DF61-D2EB-4530-8F1F-BA62BF0BD393}" srcOrd="3" destOrd="0" parTransId="{6EAEFB3F-6FF0-42DD-937B-B8959798BB7B}" sibTransId="{85083141-1438-47AC-AF3E-4E8842FACCCD}"/>
    <dgm:cxn modelId="{BCA2703B-8280-4363-8B7F-9BF9293ACB8C}" type="presOf" srcId="{51E79FFC-6E9B-4B14-8BAF-B239339294A6}" destId="{D51FA50E-4B69-46E2-9A42-E3C1C09B584C}" srcOrd="0" destOrd="0" presId="urn:microsoft.com/office/officeart/2005/8/layout/cycle1"/>
    <dgm:cxn modelId="{07428BAE-5705-456B-926D-9E859856A359}" type="presOf" srcId="{963DD026-4C58-4B5B-B1A9-E3D682D404F1}" destId="{D25168A7-F21B-479E-9EAF-15EAF5FD9EF8}" srcOrd="0" destOrd="0" presId="urn:microsoft.com/office/officeart/2005/8/layout/cycle1"/>
    <dgm:cxn modelId="{C8AAE091-AF89-4350-AFCD-1F38DA709530}" srcId="{963DD026-4C58-4B5B-B1A9-E3D682D404F1}" destId="{51E79FFC-6E9B-4B14-8BAF-B239339294A6}" srcOrd="2" destOrd="0" parTransId="{D6911303-0551-405E-B16B-8DBC5B295574}" sibTransId="{80E3B5E0-0CEA-4D0A-A92E-F6FB84C4A638}"/>
    <dgm:cxn modelId="{863A5ABA-5608-4E9A-A88B-942218AEA3D2}" srcId="{963DD026-4C58-4B5B-B1A9-E3D682D404F1}" destId="{9A383EE8-AEAB-4E94-8B11-F71AB8FDBB47}" srcOrd="0" destOrd="0" parTransId="{C3DEBFFA-7698-4BA7-A962-498A663ACFE7}" sibTransId="{5CAA6DE8-3481-48A1-B071-ED61647C6613}"/>
    <dgm:cxn modelId="{1B3AA759-48CE-47FB-9803-B842120AB9EE}" type="presOf" srcId="{9A383EE8-AEAB-4E94-8B11-F71AB8FDBB47}" destId="{9697C0A5-57B1-42B3-A270-99EC27943B5E}" srcOrd="0" destOrd="0" presId="urn:microsoft.com/office/officeart/2005/8/layout/cycle1"/>
    <dgm:cxn modelId="{3EFB8606-8797-4E3A-94E5-B35597AFD6A2}" type="presOf" srcId="{85083141-1438-47AC-AF3E-4E8842FACCCD}" destId="{C74422F3-E9FD-4202-897C-D2866D5823F4}" srcOrd="0" destOrd="0" presId="urn:microsoft.com/office/officeart/2005/8/layout/cycle1"/>
    <dgm:cxn modelId="{3BEB8E6B-BA95-4274-92EC-C17F0DD64DEA}" type="presOf" srcId="{8148DF61-D2EB-4530-8F1F-BA62BF0BD393}" destId="{2718BFE8-C8A0-4043-AD6A-2609A92E6D3B}" srcOrd="0" destOrd="0" presId="urn:microsoft.com/office/officeart/2005/8/layout/cycle1"/>
    <dgm:cxn modelId="{98EB68DB-DA05-42DF-B903-E4E65BF345EE}" type="presOf" srcId="{133F8A2D-714D-4256-95A3-70A6119F854C}" destId="{1901DECB-91E9-4847-AC28-F19FE2B39544}" srcOrd="0" destOrd="0" presId="urn:microsoft.com/office/officeart/2005/8/layout/cycle1"/>
    <dgm:cxn modelId="{687EB603-5CD3-4AFF-80AE-02F440061C51}" type="presOf" srcId="{80E3B5E0-0CEA-4D0A-A92E-F6FB84C4A638}" destId="{1B7544A5-FFB8-4B43-B6F4-331FA081DB63}" srcOrd="0" destOrd="0" presId="urn:microsoft.com/office/officeart/2005/8/layout/cycle1"/>
    <dgm:cxn modelId="{ECAE0B4F-EC74-4055-BB06-0D27E3F7943F}" type="presParOf" srcId="{D25168A7-F21B-479E-9EAF-15EAF5FD9EF8}" destId="{55C30AF8-C340-4156-9ABB-F3BAF53B40C0}" srcOrd="0" destOrd="0" presId="urn:microsoft.com/office/officeart/2005/8/layout/cycle1"/>
    <dgm:cxn modelId="{D16D9C32-DFD4-4C67-86F2-91D67186D95F}" type="presParOf" srcId="{D25168A7-F21B-479E-9EAF-15EAF5FD9EF8}" destId="{9697C0A5-57B1-42B3-A270-99EC27943B5E}" srcOrd="1" destOrd="0" presId="urn:microsoft.com/office/officeart/2005/8/layout/cycle1"/>
    <dgm:cxn modelId="{3C049F16-EE54-4B1A-8DD1-3EFE6A59645B}" type="presParOf" srcId="{D25168A7-F21B-479E-9EAF-15EAF5FD9EF8}" destId="{1C4B9A09-7D30-44D3-9E76-16DEABE3F9B5}" srcOrd="2" destOrd="0" presId="urn:microsoft.com/office/officeart/2005/8/layout/cycle1"/>
    <dgm:cxn modelId="{D9B2F871-89AA-48C0-A407-3F01C3D6DDC4}" type="presParOf" srcId="{D25168A7-F21B-479E-9EAF-15EAF5FD9EF8}" destId="{81D16189-2F45-4AE5-A5CC-4F8CC0057944}" srcOrd="3" destOrd="0" presId="urn:microsoft.com/office/officeart/2005/8/layout/cycle1"/>
    <dgm:cxn modelId="{A932B165-B1F7-448F-AB87-834CCC409354}" type="presParOf" srcId="{D25168A7-F21B-479E-9EAF-15EAF5FD9EF8}" destId="{1901DECB-91E9-4847-AC28-F19FE2B39544}" srcOrd="4" destOrd="0" presId="urn:microsoft.com/office/officeart/2005/8/layout/cycle1"/>
    <dgm:cxn modelId="{5BB7C52F-9364-4E11-AE08-BDC24985D10A}" type="presParOf" srcId="{D25168A7-F21B-479E-9EAF-15EAF5FD9EF8}" destId="{F3AB3B04-F6DB-4537-BE81-10502206E392}" srcOrd="5" destOrd="0" presId="urn:microsoft.com/office/officeart/2005/8/layout/cycle1"/>
    <dgm:cxn modelId="{24481AB8-4AC2-4FF7-AD4D-5FF38BD30F6F}" type="presParOf" srcId="{D25168A7-F21B-479E-9EAF-15EAF5FD9EF8}" destId="{7292232A-48C1-4E02-A330-B50D7DACCABC}" srcOrd="6" destOrd="0" presId="urn:microsoft.com/office/officeart/2005/8/layout/cycle1"/>
    <dgm:cxn modelId="{4EA99DF4-AF7A-431A-AE31-59110897D3D4}" type="presParOf" srcId="{D25168A7-F21B-479E-9EAF-15EAF5FD9EF8}" destId="{D51FA50E-4B69-46E2-9A42-E3C1C09B584C}" srcOrd="7" destOrd="0" presId="urn:microsoft.com/office/officeart/2005/8/layout/cycle1"/>
    <dgm:cxn modelId="{6BFD066D-09E0-4185-9331-4C3C4F704128}" type="presParOf" srcId="{D25168A7-F21B-479E-9EAF-15EAF5FD9EF8}" destId="{1B7544A5-FFB8-4B43-B6F4-331FA081DB63}" srcOrd="8" destOrd="0" presId="urn:microsoft.com/office/officeart/2005/8/layout/cycle1"/>
    <dgm:cxn modelId="{34E81A9C-3537-4F10-BF33-4D3914E29287}" type="presParOf" srcId="{D25168A7-F21B-479E-9EAF-15EAF5FD9EF8}" destId="{E0C994AC-5275-46A4-B1A8-E3D4B31580B5}" srcOrd="9" destOrd="0" presId="urn:microsoft.com/office/officeart/2005/8/layout/cycle1"/>
    <dgm:cxn modelId="{0339EC45-71F3-4481-ADDE-1EC91CDA195F}" type="presParOf" srcId="{D25168A7-F21B-479E-9EAF-15EAF5FD9EF8}" destId="{2718BFE8-C8A0-4043-AD6A-2609A92E6D3B}" srcOrd="10" destOrd="0" presId="urn:microsoft.com/office/officeart/2005/8/layout/cycle1"/>
    <dgm:cxn modelId="{95637063-4554-4054-8C86-716B504862F6}" type="presParOf" srcId="{D25168A7-F21B-479E-9EAF-15EAF5FD9EF8}" destId="{C74422F3-E9FD-4202-897C-D2866D5823F4}" srcOrd="11" destOrd="0" presId="urn:microsoft.com/office/officeart/2005/8/layout/cycl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7EA076-3FC0-4DC3-805E-855F7293D6C0}">
      <dsp:nvSpPr>
        <dsp:cNvPr id="0" name=""/>
        <dsp:cNvSpPr/>
      </dsp:nvSpPr>
      <dsp:spPr>
        <a:xfrm>
          <a:off x="0" y="259513"/>
          <a:ext cx="3399659" cy="2039795"/>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lvl="0" algn="ctr" defTabSz="1422400">
            <a:lnSpc>
              <a:spcPct val="90000"/>
            </a:lnSpc>
            <a:spcBef>
              <a:spcPct val="0"/>
            </a:spcBef>
            <a:spcAft>
              <a:spcPct val="35000"/>
            </a:spcAft>
          </a:pPr>
          <a:r>
            <a:rPr lang="en-US" sz="3200" kern="1200" dirty="0" smtClean="0">
              <a:latin typeface="Gill Sans MT" panose="020B0502020104020203" pitchFamily="34" charset="0"/>
            </a:rPr>
            <a:t>Policy Management Framework</a:t>
          </a:r>
          <a:endParaRPr lang="en-US" sz="3200" kern="1200" dirty="0">
            <a:latin typeface="Gill Sans MT" panose="020B0502020104020203" pitchFamily="34" charset="0"/>
          </a:endParaRPr>
        </a:p>
      </dsp:txBody>
      <dsp:txXfrm>
        <a:off x="0" y="259513"/>
        <a:ext cx="3399659" cy="2039795"/>
      </dsp:txXfrm>
    </dsp:sp>
    <dsp:sp modelId="{9977767D-4489-46F1-8D03-9F0424602664}">
      <dsp:nvSpPr>
        <dsp:cNvPr id="0" name=""/>
        <dsp:cNvSpPr/>
      </dsp:nvSpPr>
      <dsp:spPr>
        <a:xfrm>
          <a:off x="3740496" y="246764"/>
          <a:ext cx="3399659" cy="2039795"/>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lvl="0" algn="ctr" defTabSz="1422400">
            <a:lnSpc>
              <a:spcPct val="90000"/>
            </a:lnSpc>
            <a:spcBef>
              <a:spcPct val="0"/>
            </a:spcBef>
            <a:spcAft>
              <a:spcPct val="35000"/>
            </a:spcAft>
          </a:pPr>
          <a:r>
            <a:rPr lang="en-US" sz="3200" kern="1200" dirty="0" smtClean="0">
              <a:latin typeface="Gill Sans MT" panose="020B0502020104020203" pitchFamily="34" charset="0"/>
            </a:rPr>
            <a:t>Data Aggregation</a:t>
          </a:r>
          <a:endParaRPr lang="en-US" sz="3200" kern="1200" dirty="0">
            <a:latin typeface="Gill Sans MT" panose="020B0502020104020203" pitchFamily="34" charset="0"/>
          </a:endParaRPr>
        </a:p>
      </dsp:txBody>
      <dsp:txXfrm>
        <a:off x="3740496" y="246764"/>
        <a:ext cx="3399659" cy="2039795"/>
      </dsp:txXfrm>
    </dsp:sp>
    <dsp:sp modelId="{265A0587-2B37-4568-9454-468E5901FE09}">
      <dsp:nvSpPr>
        <dsp:cNvPr id="0" name=""/>
        <dsp:cNvSpPr/>
      </dsp:nvSpPr>
      <dsp:spPr>
        <a:xfrm>
          <a:off x="871" y="2626526"/>
          <a:ext cx="3399659" cy="2039795"/>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lvl="0" algn="ctr" defTabSz="1422400">
            <a:lnSpc>
              <a:spcPct val="90000"/>
            </a:lnSpc>
            <a:spcBef>
              <a:spcPct val="0"/>
            </a:spcBef>
            <a:spcAft>
              <a:spcPct val="35000"/>
            </a:spcAft>
          </a:pPr>
          <a:r>
            <a:rPr lang="en-US" sz="3200" kern="1200" dirty="0" smtClean="0">
              <a:latin typeface="Gill Sans MT" panose="020B0502020104020203" pitchFamily="34" charset="0"/>
            </a:rPr>
            <a:t>Data API</a:t>
          </a:r>
          <a:endParaRPr lang="en-US" sz="3200" kern="1200" dirty="0">
            <a:latin typeface="Gill Sans MT" panose="020B0502020104020203" pitchFamily="34" charset="0"/>
          </a:endParaRPr>
        </a:p>
      </dsp:txBody>
      <dsp:txXfrm>
        <a:off x="871" y="2626526"/>
        <a:ext cx="3399659" cy="2039795"/>
      </dsp:txXfrm>
    </dsp:sp>
    <dsp:sp modelId="{C1BAC748-7614-4CCE-9636-62101B5E4B24}">
      <dsp:nvSpPr>
        <dsp:cNvPr id="0" name=""/>
        <dsp:cNvSpPr/>
      </dsp:nvSpPr>
      <dsp:spPr>
        <a:xfrm>
          <a:off x="3740496" y="2626526"/>
          <a:ext cx="3399659" cy="2039795"/>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lvl="0" algn="ctr" defTabSz="1422400">
            <a:lnSpc>
              <a:spcPct val="90000"/>
            </a:lnSpc>
            <a:spcBef>
              <a:spcPct val="0"/>
            </a:spcBef>
            <a:spcAft>
              <a:spcPct val="35000"/>
            </a:spcAft>
          </a:pPr>
          <a:r>
            <a:rPr lang="en-US" sz="3200" kern="1200" dirty="0" smtClean="0">
              <a:latin typeface="Gill Sans MT" panose="020B0502020104020203" pitchFamily="34" charset="0"/>
            </a:rPr>
            <a:t>Distributed Messaging Bus</a:t>
          </a:r>
          <a:endParaRPr lang="en-US" sz="3200" kern="1200" dirty="0">
            <a:latin typeface="Gill Sans MT" panose="020B0502020104020203" pitchFamily="34" charset="0"/>
          </a:endParaRPr>
        </a:p>
      </dsp:txBody>
      <dsp:txXfrm>
        <a:off x="3740496" y="2626526"/>
        <a:ext cx="3399659" cy="203979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97C0A5-57B1-42B3-A270-99EC27943B5E}">
      <dsp:nvSpPr>
        <dsp:cNvPr id="0" name=""/>
        <dsp:cNvSpPr/>
      </dsp:nvSpPr>
      <dsp:spPr>
        <a:xfrm>
          <a:off x="3406221" y="72227"/>
          <a:ext cx="1131651" cy="11316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en-US" sz="1600" kern="1200" dirty="0" smtClean="0"/>
            <a:t>Policy Enforcement</a:t>
          </a:r>
          <a:endParaRPr lang="en-US" sz="1600" kern="1200" dirty="0"/>
        </a:p>
      </dsp:txBody>
      <dsp:txXfrm>
        <a:off x="3406221" y="72227"/>
        <a:ext cx="1131651" cy="1131651"/>
      </dsp:txXfrm>
    </dsp:sp>
    <dsp:sp modelId="{1C4B9A09-7D30-44D3-9E76-16DEABE3F9B5}">
      <dsp:nvSpPr>
        <dsp:cNvPr id="0" name=""/>
        <dsp:cNvSpPr/>
      </dsp:nvSpPr>
      <dsp:spPr>
        <a:xfrm>
          <a:off x="1410157" y="457"/>
          <a:ext cx="3199485" cy="3199485"/>
        </a:xfrm>
        <a:prstGeom prst="circularArrow">
          <a:avLst>
            <a:gd name="adj1" fmla="val 6897"/>
            <a:gd name="adj2" fmla="val 464959"/>
            <a:gd name="adj3" fmla="val 551069"/>
            <a:gd name="adj4" fmla="val 20583972"/>
            <a:gd name="adj5" fmla="val 8047"/>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sp>
    <dsp:sp modelId="{1901DECB-91E9-4847-AC28-F19FE2B39544}">
      <dsp:nvSpPr>
        <dsp:cNvPr id="0" name=""/>
        <dsp:cNvSpPr/>
      </dsp:nvSpPr>
      <dsp:spPr>
        <a:xfrm>
          <a:off x="3406221" y="1996521"/>
          <a:ext cx="1131651" cy="11316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en-US" sz="1600" kern="1200" dirty="0" smtClean="0"/>
            <a:t>Receive Request</a:t>
          </a:r>
          <a:endParaRPr lang="en-US" sz="1600" kern="1200" dirty="0"/>
        </a:p>
      </dsp:txBody>
      <dsp:txXfrm>
        <a:off x="3406221" y="1996521"/>
        <a:ext cx="1131651" cy="1131651"/>
      </dsp:txXfrm>
    </dsp:sp>
    <dsp:sp modelId="{F3AB3B04-F6DB-4537-BE81-10502206E392}">
      <dsp:nvSpPr>
        <dsp:cNvPr id="0" name=""/>
        <dsp:cNvSpPr/>
      </dsp:nvSpPr>
      <dsp:spPr>
        <a:xfrm>
          <a:off x="1410157" y="457"/>
          <a:ext cx="3199485" cy="3199485"/>
        </a:xfrm>
        <a:prstGeom prst="circularArrow">
          <a:avLst>
            <a:gd name="adj1" fmla="val 6897"/>
            <a:gd name="adj2" fmla="val 464959"/>
            <a:gd name="adj3" fmla="val 5951069"/>
            <a:gd name="adj4" fmla="val 4383972"/>
            <a:gd name="adj5" fmla="val 8047"/>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sp>
    <dsp:sp modelId="{D51FA50E-4B69-46E2-9A42-E3C1C09B584C}">
      <dsp:nvSpPr>
        <dsp:cNvPr id="0" name=""/>
        <dsp:cNvSpPr/>
      </dsp:nvSpPr>
      <dsp:spPr>
        <a:xfrm>
          <a:off x="1481927" y="1996521"/>
          <a:ext cx="1131651" cy="11316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en-US" sz="1600" kern="1200" dirty="0" smtClean="0"/>
            <a:t>Evaluate Request</a:t>
          </a:r>
          <a:endParaRPr lang="en-US" sz="1600" kern="1200" dirty="0"/>
        </a:p>
      </dsp:txBody>
      <dsp:txXfrm>
        <a:off x="1481927" y="1996521"/>
        <a:ext cx="1131651" cy="1131651"/>
      </dsp:txXfrm>
    </dsp:sp>
    <dsp:sp modelId="{1B7544A5-FFB8-4B43-B6F4-331FA081DB63}">
      <dsp:nvSpPr>
        <dsp:cNvPr id="0" name=""/>
        <dsp:cNvSpPr/>
      </dsp:nvSpPr>
      <dsp:spPr>
        <a:xfrm>
          <a:off x="1410157" y="457"/>
          <a:ext cx="3199485" cy="3199485"/>
        </a:xfrm>
        <a:prstGeom prst="circularArrow">
          <a:avLst>
            <a:gd name="adj1" fmla="val 6897"/>
            <a:gd name="adj2" fmla="val 464959"/>
            <a:gd name="adj3" fmla="val 11351069"/>
            <a:gd name="adj4" fmla="val 9783972"/>
            <a:gd name="adj5" fmla="val 8047"/>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sp>
    <dsp:sp modelId="{2718BFE8-C8A0-4043-AD6A-2609A92E6D3B}">
      <dsp:nvSpPr>
        <dsp:cNvPr id="0" name=""/>
        <dsp:cNvSpPr/>
      </dsp:nvSpPr>
      <dsp:spPr>
        <a:xfrm>
          <a:off x="1481927" y="72227"/>
          <a:ext cx="1131651" cy="11316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en-US" sz="1600" kern="1200" dirty="0" smtClean="0"/>
            <a:t>Policy Decision</a:t>
          </a:r>
          <a:endParaRPr lang="en-US" sz="1600" kern="1200" dirty="0"/>
        </a:p>
      </dsp:txBody>
      <dsp:txXfrm>
        <a:off x="1481927" y="72227"/>
        <a:ext cx="1131651" cy="1131651"/>
      </dsp:txXfrm>
    </dsp:sp>
    <dsp:sp modelId="{C74422F3-E9FD-4202-897C-D2866D5823F4}">
      <dsp:nvSpPr>
        <dsp:cNvPr id="0" name=""/>
        <dsp:cNvSpPr/>
      </dsp:nvSpPr>
      <dsp:spPr>
        <a:xfrm>
          <a:off x="1410157" y="457"/>
          <a:ext cx="3199485" cy="3199485"/>
        </a:xfrm>
        <a:prstGeom prst="circularArrow">
          <a:avLst>
            <a:gd name="adj1" fmla="val 6897"/>
            <a:gd name="adj2" fmla="val 464959"/>
            <a:gd name="adj3" fmla="val 16751069"/>
            <a:gd name="adj4" fmla="val 15183972"/>
            <a:gd name="adj5" fmla="val 8047"/>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fontAlgn="auto" hangingPunct="1">
              <a:spcBef>
                <a:spcPts val="0"/>
              </a:spcBef>
              <a:spcAft>
                <a:spcPts val="0"/>
              </a:spcAft>
              <a:defRPr sz="1200">
                <a:latin typeface="+mn-lt"/>
                <a:ea typeface="+mn-ea"/>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vl1pPr>
          </a:lstStyle>
          <a:p>
            <a:pPr>
              <a:defRPr/>
            </a:pPr>
            <a:fld id="{00F816AF-5674-48F8-A78B-4E28434CFB79}" type="datetimeFigureOut">
              <a:rPr lang="en-US" altLang="en-US"/>
              <a:pPr>
                <a:defRPr/>
              </a:pPr>
              <a:t>1/23/2015</a:t>
            </a:fld>
            <a:endParaRPr lang="en-US" alt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ea typeface="+mn-ea"/>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BBD5DDF3-9C12-4076-9CE2-3C572DF183D4}" type="slidenum">
              <a:rPr lang="en-US" altLang="en-US"/>
              <a:pPr>
                <a:defRPr/>
              </a:pPr>
              <a:t>‹#›</a:t>
            </a:fld>
            <a:endParaRPr lang="en-US" altLang="en-US"/>
          </a:p>
        </p:txBody>
      </p:sp>
    </p:spTree>
    <p:extLst>
      <p:ext uri="{BB962C8B-B14F-4D97-AF65-F5344CB8AC3E}">
        <p14:creationId xmlns:p14="http://schemas.microsoft.com/office/powerpoint/2010/main" val="816309582"/>
      </p:ext>
    </p:extLst>
  </p:cSld>
  <p:clrMap bg1="lt1" tx1="dk1" bg2="lt2" tx2="dk2" accent1="accent1" accent2="accent2" accent3="accent3" accent4="accent4" accent5="accent5" accent6="accent6" hlink="hlink" folHlink="folHlink"/>
  <p:notesStyle>
    <a:lvl1pPr algn="l" defTabSz="457200" rtl="0" eaLnBrk="0" fontAlgn="base" hangingPunct="0">
      <a:spcBef>
        <a:spcPct val="30000"/>
      </a:spcBef>
      <a:spcAft>
        <a:spcPct val="0"/>
      </a:spcAft>
      <a:defRPr sz="1200" kern="1200">
        <a:solidFill>
          <a:schemeClr val="tx1"/>
        </a:solidFill>
        <a:latin typeface="+mn-lt"/>
        <a:ea typeface="MS PGothic" panose="020B0600070205080204" pitchFamily="34" charset="-128"/>
        <a:cs typeface="+mn-cs"/>
      </a:defRPr>
    </a:lvl1pPr>
    <a:lvl2pPr marL="457200" algn="l" defTabSz="457200" rtl="0" eaLnBrk="0" fontAlgn="base" hangingPunct="0">
      <a:spcBef>
        <a:spcPct val="30000"/>
      </a:spcBef>
      <a:spcAft>
        <a:spcPct val="0"/>
      </a:spcAft>
      <a:defRPr sz="1200" kern="1200">
        <a:solidFill>
          <a:schemeClr val="tx1"/>
        </a:solidFill>
        <a:latin typeface="+mn-lt"/>
        <a:ea typeface="MS PGothic" panose="020B0600070205080204" pitchFamily="34" charset="-128"/>
        <a:cs typeface="+mn-cs"/>
      </a:defRPr>
    </a:lvl2pPr>
    <a:lvl3pPr marL="914400" algn="l" defTabSz="457200" rtl="0" eaLnBrk="0" fontAlgn="base" hangingPunct="0">
      <a:spcBef>
        <a:spcPct val="30000"/>
      </a:spcBef>
      <a:spcAft>
        <a:spcPct val="0"/>
      </a:spcAft>
      <a:defRPr sz="1200" kern="1200">
        <a:solidFill>
          <a:schemeClr val="tx1"/>
        </a:solidFill>
        <a:latin typeface="+mn-lt"/>
        <a:ea typeface="MS PGothic" panose="020B0600070205080204" pitchFamily="34" charset="-128"/>
        <a:cs typeface="+mn-cs"/>
      </a:defRPr>
    </a:lvl3pPr>
    <a:lvl4pPr marL="1371600" algn="l" defTabSz="457200" rtl="0" eaLnBrk="0" fontAlgn="base" hangingPunct="0">
      <a:spcBef>
        <a:spcPct val="30000"/>
      </a:spcBef>
      <a:spcAft>
        <a:spcPct val="0"/>
      </a:spcAft>
      <a:defRPr sz="1200" kern="1200">
        <a:solidFill>
          <a:schemeClr val="tx1"/>
        </a:solidFill>
        <a:latin typeface="+mn-lt"/>
        <a:ea typeface="MS PGothic" panose="020B0600070205080204" pitchFamily="34" charset="-128"/>
        <a:cs typeface="+mn-cs"/>
      </a:defRPr>
    </a:lvl4pPr>
    <a:lvl5pPr marL="1828800" algn="l" defTabSz="457200" rtl="0" eaLnBrk="0" fontAlgn="base" hangingPunct="0">
      <a:spcBef>
        <a:spcPct val="30000"/>
      </a:spcBef>
      <a:spcAft>
        <a:spcPct val="0"/>
      </a:spcAft>
      <a:defRPr sz="1200" kern="1200">
        <a:solidFill>
          <a:schemeClr val="tx1"/>
        </a:solidFill>
        <a:latin typeface="+mn-lt"/>
        <a:ea typeface="MS PGothic" panose="020B0600070205080204" pitchFamily="34"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15363"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15364"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MS PGothic" panose="020B0600070205080204" pitchFamily="34" charset="-128"/>
              </a:defRPr>
            </a:lvl1pPr>
            <a:lvl2pPr marL="742950" indent="-285750">
              <a:defRPr>
                <a:solidFill>
                  <a:schemeClr val="tx1"/>
                </a:solidFill>
                <a:latin typeface="Calibri" panose="020F0502020204030204" pitchFamily="34" charset="0"/>
                <a:ea typeface="MS PGothic" panose="020B0600070205080204" pitchFamily="34" charset="-128"/>
              </a:defRPr>
            </a:lvl2pPr>
            <a:lvl3pPr marL="1143000" indent="-228600">
              <a:defRPr>
                <a:solidFill>
                  <a:schemeClr val="tx1"/>
                </a:solidFill>
                <a:latin typeface="Calibri" panose="020F0502020204030204" pitchFamily="34" charset="0"/>
                <a:ea typeface="MS PGothic" panose="020B0600070205080204" pitchFamily="34" charset="-128"/>
              </a:defRPr>
            </a:lvl3pPr>
            <a:lvl4pPr marL="1600200" indent="-228600">
              <a:defRPr>
                <a:solidFill>
                  <a:schemeClr val="tx1"/>
                </a:solidFill>
                <a:latin typeface="Calibri" panose="020F0502020204030204" pitchFamily="34" charset="0"/>
                <a:ea typeface="MS PGothic" panose="020B0600070205080204" pitchFamily="34" charset="-128"/>
              </a:defRPr>
            </a:lvl4pPr>
            <a:lvl5pPr marL="2057400" indent="-228600">
              <a:defRPr>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fld id="{461CAB27-F56C-4A68-9CC8-7BDC2B643E81}" type="slidenum">
              <a:rPr lang="en-US" altLang="en-US" smtClean="0"/>
              <a:pPr/>
              <a:t>1</a:t>
            </a:fld>
            <a:endParaRPr lang="en-US" altLang="en-US" smtClean="0"/>
          </a:p>
        </p:txBody>
      </p:sp>
    </p:spTree>
    <p:extLst>
      <p:ext uri="{BB962C8B-B14F-4D97-AF65-F5344CB8AC3E}">
        <p14:creationId xmlns:p14="http://schemas.microsoft.com/office/powerpoint/2010/main" val="1795097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40963"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b="1" smtClean="0"/>
              <a:t>GATEWAY NODES</a:t>
            </a:r>
          </a:p>
          <a:p>
            <a:r>
              <a:rPr lang="en-US" altLang="en-US" smtClean="0"/>
              <a:t>Heterogeneous in nature.</a:t>
            </a:r>
          </a:p>
          <a:p>
            <a:r>
              <a:rPr lang="en-US" altLang="en-US" smtClean="0"/>
              <a:t>Capable of being deployed in diverse environments.</a:t>
            </a:r>
          </a:p>
          <a:p>
            <a:pPr lvl="1"/>
            <a:r>
              <a:rPr lang="en-US" altLang="en-US" smtClean="0"/>
              <a:t>Core</a:t>
            </a:r>
          </a:p>
          <a:p>
            <a:pPr lvl="1"/>
            <a:r>
              <a:rPr lang="en-US" altLang="en-US" smtClean="0"/>
              <a:t>Edge</a:t>
            </a:r>
          </a:p>
          <a:p>
            <a:pPr lvl="1"/>
            <a:r>
              <a:rPr lang="en-US" altLang="en-US" smtClean="0"/>
              <a:t>Access network</a:t>
            </a:r>
          </a:p>
          <a:p>
            <a:pPr lvl="1"/>
            <a:r>
              <a:rPr lang="en-US" altLang="en-US" smtClean="0"/>
              <a:t>Endpoints</a:t>
            </a:r>
          </a:p>
          <a:p>
            <a:r>
              <a:rPr lang="en-US" altLang="en-US" smtClean="0"/>
              <a:t>End Outlook: ability to inter-communicate with adjacent nodes and diverse interacting components.</a:t>
            </a:r>
          </a:p>
          <a:p>
            <a:endParaRPr lang="en-US" altLang="en-US" smtClean="0"/>
          </a:p>
          <a:p>
            <a:endParaRPr lang="en-US" altLang="en-US" smtClean="0"/>
          </a:p>
          <a:p>
            <a:endParaRPr lang="en-US" altLang="en-US" smtClean="0"/>
          </a:p>
        </p:txBody>
      </p:sp>
      <p:sp>
        <p:nvSpPr>
          <p:cNvPr id="40964"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MS PGothic" panose="020B0600070205080204" pitchFamily="34" charset="-128"/>
              </a:defRPr>
            </a:lvl1pPr>
            <a:lvl2pPr marL="742950" indent="-285750">
              <a:defRPr>
                <a:solidFill>
                  <a:schemeClr val="tx1"/>
                </a:solidFill>
                <a:latin typeface="Calibri" panose="020F0502020204030204" pitchFamily="34" charset="0"/>
                <a:ea typeface="MS PGothic" panose="020B0600070205080204" pitchFamily="34" charset="-128"/>
              </a:defRPr>
            </a:lvl2pPr>
            <a:lvl3pPr marL="1143000" indent="-228600">
              <a:defRPr>
                <a:solidFill>
                  <a:schemeClr val="tx1"/>
                </a:solidFill>
                <a:latin typeface="Calibri" panose="020F0502020204030204" pitchFamily="34" charset="0"/>
                <a:ea typeface="MS PGothic" panose="020B0600070205080204" pitchFamily="34" charset="-128"/>
              </a:defRPr>
            </a:lvl3pPr>
            <a:lvl4pPr marL="1600200" indent="-228600">
              <a:defRPr>
                <a:solidFill>
                  <a:schemeClr val="tx1"/>
                </a:solidFill>
                <a:latin typeface="Calibri" panose="020F0502020204030204" pitchFamily="34" charset="0"/>
                <a:ea typeface="MS PGothic" panose="020B0600070205080204" pitchFamily="34" charset="-128"/>
              </a:defRPr>
            </a:lvl4pPr>
            <a:lvl5pPr marL="2057400" indent="-228600">
              <a:defRPr>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fld id="{7980B3EF-08CF-498C-B9AD-6B9658E81DA6}" type="slidenum">
              <a:rPr lang="en-US" altLang="en-US" smtClean="0"/>
              <a:pPr/>
              <a:t>12</a:t>
            </a:fld>
            <a:endParaRPr lang="en-US" altLang="en-US" smtClean="0"/>
          </a:p>
        </p:txBody>
      </p:sp>
    </p:spTree>
    <p:extLst>
      <p:ext uri="{BB962C8B-B14F-4D97-AF65-F5344CB8AC3E}">
        <p14:creationId xmlns:p14="http://schemas.microsoft.com/office/powerpoint/2010/main" val="40012112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43011"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b="1" smtClean="0"/>
              <a:t>GATEWAY INSTANCE</a:t>
            </a:r>
          </a:p>
          <a:p>
            <a:r>
              <a:rPr lang="en-US" altLang="en-US" smtClean="0"/>
              <a:t>Mini cloud nodes with support for provisioning:</a:t>
            </a:r>
          </a:p>
          <a:p>
            <a:pPr lvl="1"/>
            <a:r>
              <a:rPr lang="en-US" altLang="en-US" smtClean="0"/>
              <a:t>Computing</a:t>
            </a:r>
          </a:p>
          <a:p>
            <a:pPr lvl="1"/>
            <a:r>
              <a:rPr lang="en-US" altLang="en-US" smtClean="0"/>
              <a:t>Network</a:t>
            </a:r>
          </a:p>
          <a:p>
            <a:pPr lvl="1"/>
            <a:r>
              <a:rPr lang="en-US" altLang="en-US" smtClean="0"/>
              <a:t>Storage resources on demand</a:t>
            </a:r>
          </a:p>
          <a:p>
            <a:r>
              <a:rPr lang="en-US" altLang="en-US" smtClean="0"/>
              <a:t>Capable of instantiating multiple instances on demand utilizing virtualization.</a:t>
            </a:r>
          </a:p>
          <a:p>
            <a:r>
              <a:rPr lang="en-US" altLang="en-US" smtClean="0"/>
              <a:t>End Outlook: Support Gateway Nodes based on resource requirements.</a:t>
            </a:r>
          </a:p>
          <a:p>
            <a:endParaRPr lang="en-US" altLang="en-US" smtClean="0"/>
          </a:p>
        </p:txBody>
      </p:sp>
      <p:sp>
        <p:nvSpPr>
          <p:cNvPr id="43012"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MS PGothic" panose="020B0600070205080204" pitchFamily="34" charset="-128"/>
              </a:defRPr>
            </a:lvl1pPr>
            <a:lvl2pPr marL="742950" indent="-285750">
              <a:defRPr>
                <a:solidFill>
                  <a:schemeClr val="tx1"/>
                </a:solidFill>
                <a:latin typeface="Calibri" panose="020F0502020204030204" pitchFamily="34" charset="0"/>
                <a:ea typeface="MS PGothic" panose="020B0600070205080204" pitchFamily="34" charset="-128"/>
              </a:defRPr>
            </a:lvl2pPr>
            <a:lvl3pPr marL="1143000" indent="-228600">
              <a:defRPr>
                <a:solidFill>
                  <a:schemeClr val="tx1"/>
                </a:solidFill>
                <a:latin typeface="Calibri" panose="020F0502020204030204" pitchFamily="34" charset="0"/>
                <a:ea typeface="MS PGothic" panose="020B0600070205080204" pitchFamily="34" charset="-128"/>
              </a:defRPr>
            </a:lvl3pPr>
            <a:lvl4pPr marL="1600200" indent="-228600">
              <a:defRPr>
                <a:solidFill>
                  <a:schemeClr val="tx1"/>
                </a:solidFill>
                <a:latin typeface="Calibri" panose="020F0502020204030204" pitchFamily="34" charset="0"/>
                <a:ea typeface="MS PGothic" panose="020B0600070205080204" pitchFamily="34" charset="-128"/>
              </a:defRPr>
            </a:lvl4pPr>
            <a:lvl5pPr marL="2057400" indent="-228600">
              <a:defRPr>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fld id="{38677215-3325-489C-B930-39E9DDD86AA8}" type="slidenum">
              <a:rPr lang="en-US" altLang="en-US" smtClean="0"/>
              <a:pPr/>
              <a:t>13</a:t>
            </a:fld>
            <a:endParaRPr lang="en-US" altLang="en-US" smtClean="0"/>
          </a:p>
        </p:txBody>
      </p:sp>
    </p:spTree>
    <p:extLst>
      <p:ext uri="{BB962C8B-B14F-4D97-AF65-F5344CB8AC3E}">
        <p14:creationId xmlns:p14="http://schemas.microsoft.com/office/powerpoint/2010/main" val="259769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36867"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dirty="0" smtClean="0">
                <a:solidFill>
                  <a:srgbClr val="00B050"/>
                </a:solidFill>
              </a:rPr>
              <a:t>Application Layer</a:t>
            </a:r>
            <a:r>
              <a:rPr lang="en-US" altLang="en-US" dirty="0" smtClean="0"/>
              <a:t>: Multi-tenant application hosting environment- “One size DOES NOT fit all”.</a:t>
            </a:r>
          </a:p>
          <a:p>
            <a:endParaRPr lang="en-US" altLang="en-US" dirty="0" smtClean="0"/>
          </a:p>
          <a:p>
            <a:r>
              <a:rPr lang="en-US" altLang="en-US" dirty="0" smtClean="0">
                <a:solidFill>
                  <a:srgbClr val="C00000"/>
                </a:solidFill>
              </a:rPr>
              <a:t>Orchestration Layer: </a:t>
            </a:r>
            <a:r>
              <a:rPr lang="en-US" altLang="en-US" dirty="0" smtClean="0"/>
              <a:t>Analysis and provisioning of resources and application services. Main Focus of our work. </a:t>
            </a:r>
          </a:p>
          <a:p>
            <a:endParaRPr lang="en-US" altLang="en-US" dirty="0" smtClean="0"/>
          </a:p>
          <a:p>
            <a:r>
              <a:rPr lang="en-US" altLang="en-US" dirty="0" smtClean="0">
                <a:solidFill>
                  <a:srgbClr val="7030A0"/>
                </a:solidFill>
              </a:rPr>
              <a:t>Resource Interface Layer: </a:t>
            </a:r>
            <a:r>
              <a:rPr lang="en-US" altLang="en-US" dirty="0" smtClean="0"/>
              <a:t>Flexible usability experience- Ability for developers to program application specific modules for hosted applications.</a:t>
            </a:r>
          </a:p>
          <a:p>
            <a:endParaRPr lang="en-US" altLang="en-US" dirty="0" smtClean="0"/>
          </a:p>
        </p:txBody>
      </p:sp>
      <p:sp>
        <p:nvSpPr>
          <p:cNvPr id="36868"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MS PGothic" panose="020B0600070205080204" pitchFamily="34" charset="-128"/>
              </a:defRPr>
            </a:lvl1pPr>
            <a:lvl2pPr marL="742950" indent="-285750">
              <a:defRPr>
                <a:solidFill>
                  <a:schemeClr val="tx1"/>
                </a:solidFill>
                <a:latin typeface="Calibri" panose="020F0502020204030204" pitchFamily="34" charset="0"/>
                <a:ea typeface="MS PGothic" panose="020B0600070205080204" pitchFamily="34" charset="-128"/>
              </a:defRPr>
            </a:lvl2pPr>
            <a:lvl3pPr marL="1143000" indent="-228600">
              <a:defRPr>
                <a:solidFill>
                  <a:schemeClr val="tx1"/>
                </a:solidFill>
                <a:latin typeface="Calibri" panose="020F0502020204030204" pitchFamily="34" charset="0"/>
                <a:ea typeface="MS PGothic" panose="020B0600070205080204" pitchFamily="34" charset="-128"/>
              </a:defRPr>
            </a:lvl3pPr>
            <a:lvl4pPr marL="1600200" indent="-228600">
              <a:defRPr>
                <a:solidFill>
                  <a:schemeClr val="tx1"/>
                </a:solidFill>
                <a:latin typeface="Calibri" panose="020F0502020204030204" pitchFamily="34" charset="0"/>
                <a:ea typeface="MS PGothic" panose="020B0600070205080204" pitchFamily="34" charset="-128"/>
              </a:defRPr>
            </a:lvl4pPr>
            <a:lvl5pPr marL="2057400" indent="-228600">
              <a:defRPr>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fld id="{FB2D4AFB-1DC7-4E19-B188-E105AE5B9426}" type="slidenum">
              <a:rPr lang="en-US" altLang="en-US" smtClean="0"/>
              <a:pPr/>
              <a:t>14</a:t>
            </a:fld>
            <a:endParaRPr lang="en-US" altLang="en-US" smtClean="0"/>
          </a:p>
        </p:txBody>
      </p:sp>
    </p:spTree>
    <p:extLst>
      <p:ext uri="{BB962C8B-B14F-4D97-AF65-F5344CB8AC3E}">
        <p14:creationId xmlns:p14="http://schemas.microsoft.com/office/powerpoint/2010/main" val="10338961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Intelligent and Adaptive systems comprising of multiple components and real-time applications.</a:t>
            </a:r>
          </a:p>
          <a:p>
            <a:r>
              <a:rPr lang="en-US" dirty="0" smtClean="0"/>
              <a:t>Goal: Accommodate dynamic traffic changes and provide real-time services to commuters, thus creating a safe environment for travel..</a:t>
            </a:r>
          </a:p>
          <a:p>
            <a:endParaRPr lang="en-US" dirty="0" smtClean="0"/>
          </a:p>
          <a:p>
            <a:pPr marL="171450" indent="-171450">
              <a:buFontTx/>
              <a:buChar char="-"/>
            </a:pPr>
            <a:r>
              <a:rPr lang="en-US" dirty="0" smtClean="0"/>
              <a:t>Car moving through traffic, attempting to reach its destination within a set</a:t>
            </a:r>
            <a:r>
              <a:rPr lang="en-US" baseline="0" dirty="0" smtClean="0"/>
              <a:t> time. </a:t>
            </a:r>
          </a:p>
          <a:p>
            <a:pPr marL="628650" lvl="1" indent="-171450">
              <a:buFontTx/>
              <a:buChar char="-"/>
            </a:pPr>
            <a:r>
              <a:rPr lang="en-US" baseline="0" dirty="0" smtClean="0"/>
              <a:t>Connects to STL and requests for service </a:t>
            </a:r>
            <a:r>
              <a:rPr lang="en-US" baseline="0" dirty="0" err="1" smtClean="0"/>
              <a:t>eg</a:t>
            </a:r>
            <a:r>
              <a:rPr lang="en-US" baseline="0" dirty="0" smtClean="0"/>
              <a:t>. Direction service</a:t>
            </a:r>
          </a:p>
          <a:p>
            <a:pPr marL="171450" lvl="0" indent="-171450">
              <a:buFontTx/>
              <a:buChar char="-"/>
            </a:pPr>
            <a:r>
              <a:rPr lang="en-US" baseline="0" dirty="0" smtClean="0"/>
              <a:t>ECV is travelling along the same path and is connecting to the same STL requesting for the same direction service. </a:t>
            </a:r>
          </a:p>
          <a:p>
            <a:pPr marL="171450" lvl="0" indent="-171450">
              <a:buFontTx/>
              <a:buChar char="-"/>
            </a:pPr>
            <a:r>
              <a:rPr lang="en-US" baseline="0" dirty="0" smtClean="0"/>
              <a:t>Now a School bus is approaching the same intersection as the CV and ECV while a pedestrian is crossing the road while a car approaches. </a:t>
            </a:r>
          </a:p>
          <a:p>
            <a:pPr marL="171450" lvl="0" indent="-171450">
              <a:buFontTx/>
              <a:buChar char="-"/>
            </a:pPr>
            <a:endParaRPr lang="en-US" baseline="0" dirty="0" smtClean="0"/>
          </a:p>
          <a:p>
            <a:pPr marL="171450" lvl="0" indent="-171450">
              <a:buFontTx/>
              <a:buChar char="-"/>
            </a:pPr>
            <a:r>
              <a:rPr lang="en-US" baseline="0" dirty="0" smtClean="0"/>
              <a:t>While there are a lot of moving components attempting to receive services, there is also a need for all requests from these vehicles to be evaluated as fast as possible. </a:t>
            </a:r>
          </a:p>
          <a:p>
            <a:pPr marL="171450" lvl="0" indent="-171450">
              <a:buFontTx/>
              <a:buChar char="-"/>
            </a:pPr>
            <a:r>
              <a:rPr lang="en-US" dirty="0" smtClean="0"/>
              <a:t>Based on the response, the STL will be responsible </a:t>
            </a:r>
          </a:p>
          <a:p>
            <a:endParaRPr lang="en-US" dirty="0" smtClean="0"/>
          </a:p>
        </p:txBody>
      </p:sp>
      <p:sp>
        <p:nvSpPr>
          <p:cNvPr id="4" name="Slide Number Placeholder 3"/>
          <p:cNvSpPr>
            <a:spLocks noGrp="1"/>
          </p:cNvSpPr>
          <p:nvPr>
            <p:ph type="sldNum" sz="quarter" idx="10"/>
          </p:nvPr>
        </p:nvSpPr>
        <p:spPr/>
        <p:txBody>
          <a:bodyPr/>
          <a:lstStyle/>
          <a:p>
            <a:pPr>
              <a:defRPr/>
            </a:pPr>
            <a:fld id="{BBD5DDF3-9C12-4076-9CE2-3C572DF183D4}" type="slidenum">
              <a:rPr lang="en-US" altLang="en-US" smtClean="0"/>
              <a:pPr>
                <a:defRPr/>
              </a:pPr>
              <a:t>15</a:t>
            </a:fld>
            <a:endParaRPr lang="en-US" altLang="en-US"/>
          </a:p>
        </p:txBody>
      </p:sp>
    </p:spTree>
    <p:extLst>
      <p:ext uri="{BB962C8B-B14F-4D97-AF65-F5344CB8AC3E}">
        <p14:creationId xmlns:p14="http://schemas.microsoft.com/office/powerpoint/2010/main" val="39383539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0" fontAlgn="base" latinLnBrk="0" hangingPunct="0">
              <a:lnSpc>
                <a:spcPct val="100000"/>
              </a:lnSpc>
              <a:spcBef>
                <a:spcPct val="30000"/>
              </a:spcBef>
              <a:spcAft>
                <a:spcPct val="0"/>
              </a:spcAft>
              <a:buClrTx/>
              <a:buSzTx/>
              <a:buFontTx/>
              <a:buNone/>
              <a:tabLst/>
              <a:defRPr/>
            </a:pPr>
            <a:r>
              <a:rPr lang="en-US" dirty="0" smtClean="0"/>
              <a:t>Components interact with </a:t>
            </a:r>
            <a:r>
              <a:rPr lang="en-US" dirty="0" err="1" smtClean="0"/>
              <a:t>IoTs</a:t>
            </a:r>
            <a:r>
              <a:rPr lang="en-US" dirty="0" smtClean="0"/>
              <a:t> and cloud data centers.</a:t>
            </a:r>
          </a:p>
          <a:p>
            <a:endParaRPr lang="en-US" dirty="0"/>
          </a:p>
        </p:txBody>
      </p:sp>
      <p:sp>
        <p:nvSpPr>
          <p:cNvPr id="4" name="Slide Number Placeholder 3"/>
          <p:cNvSpPr>
            <a:spLocks noGrp="1"/>
          </p:cNvSpPr>
          <p:nvPr>
            <p:ph type="sldNum" sz="quarter" idx="10"/>
          </p:nvPr>
        </p:nvSpPr>
        <p:spPr/>
        <p:txBody>
          <a:bodyPr/>
          <a:lstStyle/>
          <a:p>
            <a:pPr>
              <a:defRPr/>
            </a:pPr>
            <a:fld id="{BBD5DDF3-9C12-4076-9CE2-3C572DF183D4}" type="slidenum">
              <a:rPr lang="en-US" altLang="en-US" smtClean="0"/>
              <a:pPr>
                <a:defRPr/>
              </a:pPr>
              <a:t>17</a:t>
            </a:fld>
            <a:endParaRPr lang="en-US" altLang="en-US"/>
          </a:p>
        </p:txBody>
      </p:sp>
    </p:spTree>
    <p:extLst>
      <p:ext uri="{BB962C8B-B14F-4D97-AF65-F5344CB8AC3E}">
        <p14:creationId xmlns:p14="http://schemas.microsoft.com/office/powerpoint/2010/main" val="27706628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50179"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smtClean="0"/>
          </a:p>
        </p:txBody>
      </p:sp>
      <p:sp>
        <p:nvSpPr>
          <p:cNvPr id="50180"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MS PGothic" panose="020B0600070205080204" pitchFamily="34" charset="-128"/>
              </a:defRPr>
            </a:lvl1pPr>
            <a:lvl2pPr marL="742950" indent="-285750">
              <a:defRPr>
                <a:solidFill>
                  <a:schemeClr val="tx1"/>
                </a:solidFill>
                <a:latin typeface="Calibri" panose="020F0502020204030204" pitchFamily="34" charset="0"/>
                <a:ea typeface="MS PGothic" panose="020B0600070205080204" pitchFamily="34" charset="-128"/>
              </a:defRPr>
            </a:lvl2pPr>
            <a:lvl3pPr marL="1143000" indent="-228600">
              <a:defRPr>
                <a:solidFill>
                  <a:schemeClr val="tx1"/>
                </a:solidFill>
                <a:latin typeface="Calibri" panose="020F0502020204030204" pitchFamily="34" charset="0"/>
                <a:ea typeface="MS PGothic" panose="020B0600070205080204" pitchFamily="34" charset="-128"/>
              </a:defRPr>
            </a:lvl3pPr>
            <a:lvl4pPr marL="1600200" indent="-228600">
              <a:defRPr>
                <a:solidFill>
                  <a:schemeClr val="tx1"/>
                </a:solidFill>
                <a:latin typeface="Calibri" panose="020F0502020204030204" pitchFamily="34" charset="0"/>
                <a:ea typeface="MS PGothic" panose="020B0600070205080204" pitchFamily="34" charset="-128"/>
              </a:defRPr>
            </a:lvl4pPr>
            <a:lvl5pPr marL="2057400" indent="-228600">
              <a:defRPr>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fld id="{77205488-8CCA-4CBE-9716-F47FDB44A925}" type="slidenum">
              <a:rPr lang="en-US" altLang="en-US" smtClean="0"/>
              <a:pPr/>
              <a:t>18</a:t>
            </a:fld>
            <a:endParaRPr lang="en-US" altLang="en-US" smtClean="0"/>
          </a:p>
        </p:txBody>
      </p:sp>
    </p:spTree>
    <p:extLst>
      <p:ext uri="{BB962C8B-B14F-4D97-AF65-F5344CB8AC3E}">
        <p14:creationId xmlns:p14="http://schemas.microsoft.com/office/powerpoint/2010/main" val="32877375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3" name="Notes Placeholder 2"/>
          <p:cNvSpPr>
            <a:spLocks noGrp="1"/>
          </p:cNvSpPr>
          <p:nvPr>
            <p:ph type="body" idx="1"/>
          </p:nvPr>
        </p:nvSpPr>
        <p:spPr/>
        <p:txBody>
          <a:bodyPr>
            <a:normAutofit fontScale="92500" lnSpcReduction="20000"/>
          </a:bodyPr>
          <a:lstStyle/>
          <a:p>
            <a:pPr>
              <a:defRPr/>
            </a:pPr>
            <a:r>
              <a:rPr lang="en-US" dirty="0" smtClean="0"/>
              <a:t>Modules of Interest:</a:t>
            </a:r>
          </a:p>
          <a:p>
            <a:pPr marL="171450" indent="-171450">
              <a:buFont typeface="Arial" panose="020B0604020202020204" pitchFamily="34" charset="0"/>
              <a:buChar char="•"/>
              <a:defRPr/>
            </a:pPr>
            <a:r>
              <a:rPr lang="en-US" dirty="0" smtClean="0"/>
              <a:t>Data Aggregation: </a:t>
            </a:r>
          </a:p>
          <a:p>
            <a:pPr lvl="1">
              <a:defRPr/>
            </a:pPr>
            <a:r>
              <a:rPr lang="en-US" altLang="en-US" dirty="0" smtClean="0"/>
              <a:t>Intelligent node of the whole framework.</a:t>
            </a:r>
          </a:p>
          <a:p>
            <a:pPr lvl="1">
              <a:defRPr/>
            </a:pPr>
            <a:r>
              <a:rPr lang="en-US" altLang="en-US" dirty="0" smtClean="0"/>
              <a:t>Customized by tenant.</a:t>
            </a:r>
          </a:p>
          <a:p>
            <a:pPr lvl="1">
              <a:defRPr/>
            </a:pPr>
            <a:r>
              <a:rPr lang="en-US" altLang="en-US" dirty="0" smtClean="0"/>
              <a:t>Provides data massaging results based on acquired user data from </a:t>
            </a:r>
            <a:r>
              <a:rPr lang="en-US" altLang="en-US" dirty="0" err="1" smtClean="0"/>
              <a:t>IoTs</a:t>
            </a:r>
            <a:r>
              <a:rPr lang="en-US" altLang="en-US" dirty="0" smtClean="0"/>
              <a:t>.</a:t>
            </a:r>
          </a:p>
          <a:p>
            <a:pPr lvl="1">
              <a:defRPr/>
            </a:pPr>
            <a:r>
              <a:rPr lang="en-US" altLang="en-US" dirty="0" smtClean="0"/>
              <a:t>Follows 4 generic data massaging phases: </a:t>
            </a:r>
          </a:p>
          <a:p>
            <a:pPr lvl="2">
              <a:defRPr/>
            </a:pPr>
            <a:r>
              <a:rPr lang="en-US" altLang="en-US" dirty="0" smtClean="0"/>
              <a:t>Probing</a:t>
            </a:r>
          </a:p>
          <a:p>
            <a:pPr lvl="2">
              <a:defRPr/>
            </a:pPr>
            <a:r>
              <a:rPr lang="en-US" altLang="en-US" dirty="0" smtClean="0"/>
              <a:t>Analyzing</a:t>
            </a:r>
          </a:p>
          <a:p>
            <a:pPr lvl="2">
              <a:defRPr/>
            </a:pPr>
            <a:r>
              <a:rPr lang="en-US" altLang="en-US" dirty="0" smtClean="0"/>
              <a:t>Planning</a:t>
            </a:r>
          </a:p>
          <a:p>
            <a:pPr lvl="2">
              <a:defRPr/>
            </a:pPr>
            <a:r>
              <a:rPr lang="en-US" altLang="en-US" dirty="0" smtClean="0"/>
              <a:t>Execution</a:t>
            </a:r>
          </a:p>
          <a:p>
            <a:pPr marL="171450" indent="-171450">
              <a:buFont typeface="Arial" panose="020B0604020202020204" pitchFamily="34" charset="0"/>
              <a:buChar char="•"/>
              <a:defRPr/>
            </a:pPr>
            <a:r>
              <a:rPr lang="en-US" dirty="0" smtClean="0"/>
              <a:t>Data API</a:t>
            </a:r>
          </a:p>
          <a:p>
            <a:pPr marL="628650" lvl="1" indent="-171450">
              <a:buFont typeface="Arial" panose="020B0604020202020204" pitchFamily="34" charset="0"/>
              <a:buChar char="•"/>
              <a:defRPr/>
            </a:pPr>
            <a:r>
              <a:rPr lang="en-US" dirty="0" smtClean="0"/>
              <a:t>Message Translator between data aggregate and distributed messaging service modules</a:t>
            </a:r>
          </a:p>
          <a:p>
            <a:pPr marL="628650" lvl="1" indent="-171450">
              <a:buFont typeface="Arial" panose="020B0604020202020204" pitchFamily="34" charset="0"/>
              <a:buChar char="•"/>
              <a:defRPr/>
            </a:pPr>
            <a:r>
              <a:rPr lang="en-US" dirty="0" smtClean="0"/>
              <a:t>Parses data and reformats into message readable format.</a:t>
            </a:r>
          </a:p>
          <a:p>
            <a:pPr marL="171450" indent="-171450">
              <a:buFont typeface="Arial" panose="020B0604020202020204" pitchFamily="34" charset="0"/>
              <a:buChar char="•"/>
              <a:defRPr/>
            </a:pPr>
            <a:r>
              <a:rPr lang="en-US" dirty="0" smtClean="0"/>
              <a:t>Distributed Messaging Service: Serves as the data-entry point for the orchestration layer.</a:t>
            </a:r>
          </a:p>
          <a:p>
            <a:pPr marL="628650" lvl="1" indent="-171450">
              <a:buFont typeface="Arial" panose="020B0604020202020204" pitchFamily="34" charset="0"/>
              <a:buChar char="•"/>
              <a:defRPr/>
            </a:pPr>
            <a:r>
              <a:rPr lang="en-US" dirty="0" smtClean="0"/>
              <a:t>Responsible for receiving and sending data messages over a network.</a:t>
            </a:r>
          </a:p>
          <a:p>
            <a:pPr marL="171450" indent="-171450">
              <a:buFont typeface="Arial" panose="020B0604020202020204" pitchFamily="34" charset="0"/>
              <a:buChar char="•"/>
              <a:defRPr/>
            </a:pPr>
            <a:r>
              <a:rPr lang="en-US" dirty="0" smtClean="0"/>
              <a:t>Policy Management Framework:</a:t>
            </a:r>
          </a:p>
          <a:p>
            <a:pPr marL="628650" lvl="1" indent="-171450">
              <a:buFont typeface="Arial" panose="020B0604020202020204" pitchFamily="34" charset="0"/>
              <a:buChar char="•"/>
              <a:defRPr/>
            </a:pPr>
            <a:r>
              <a:rPr lang="en-US" dirty="0" smtClean="0"/>
              <a:t>Responsible for maintaining and governing the functionalities, communication and distribution of data and resources in GORE environments</a:t>
            </a:r>
          </a:p>
          <a:p>
            <a:pPr marL="628650" lvl="1" indent="-171450">
              <a:buFont typeface="Arial" panose="020B0604020202020204" pitchFamily="34" charset="0"/>
              <a:buChar char="•"/>
              <a:defRPr/>
            </a:pPr>
            <a:r>
              <a:rPr lang="en-US" altLang="en-US" dirty="0" smtClean="0"/>
              <a:t>Designed to not only address access control and policy governance in virtual environments but is extended to regulate the operations and interactions of </a:t>
            </a:r>
            <a:r>
              <a:rPr lang="en-US" altLang="en-US" dirty="0" err="1" smtClean="0"/>
              <a:t>IoT</a:t>
            </a:r>
            <a:r>
              <a:rPr lang="en-US" altLang="en-US" dirty="0" smtClean="0"/>
              <a:t> with the system.</a:t>
            </a:r>
          </a:p>
          <a:p>
            <a:pPr marL="628650" lvl="1" indent="-171450">
              <a:buFont typeface="Arial" panose="020B0604020202020204" pitchFamily="34" charset="0"/>
              <a:buChar char="•"/>
              <a:defRPr/>
            </a:pPr>
            <a:endParaRPr lang="en-US" dirty="0" smtClean="0"/>
          </a:p>
          <a:p>
            <a:pPr>
              <a:defRPr/>
            </a:pPr>
            <a:endParaRPr lang="en-US" dirty="0"/>
          </a:p>
        </p:txBody>
      </p:sp>
      <p:sp>
        <p:nvSpPr>
          <p:cNvPr id="52228"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MS PGothic" panose="020B0600070205080204" pitchFamily="34" charset="-128"/>
              </a:defRPr>
            </a:lvl1pPr>
            <a:lvl2pPr marL="742950" indent="-285750">
              <a:defRPr>
                <a:solidFill>
                  <a:schemeClr val="tx1"/>
                </a:solidFill>
                <a:latin typeface="Calibri" panose="020F0502020204030204" pitchFamily="34" charset="0"/>
                <a:ea typeface="MS PGothic" panose="020B0600070205080204" pitchFamily="34" charset="-128"/>
              </a:defRPr>
            </a:lvl2pPr>
            <a:lvl3pPr marL="1143000" indent="-228600">
              <a:defRPr>
                <a:solidFill>
                  <a:schemeClr val="tx1"/>
                </a:solidFill>
                <a:latin typeface="Calibri" panose="020F0502020204030204" pitchFamily="34" charset="0"/>
                <a:ea typeface="MS PGothic" panose="020B0600070205080204" pitchFamily="34" charset="-128"/>
              </a:defRPr>
            </a:lvl3pPr>
            <a:lvl4pPr marL="1600200" indent="-228600">
              <a:defRPr>
                <a:solidFill>
                  <a:schemeClr val="tx1"/>
                </a:solidFill>
                <a:latin typeface="Calibri" panose="020F0502020204030204" pitchFamily="34" charset="0"/>
                <a:ea typeface="MS PGothic" panose="020B0600070205080204" pitchFamily="34" charset="-128"/>
              </a:defRPr>
            </a:lvl4pPr>
            <a:lvl5pPr marL="2057400" indent="-228600">
              <a:defRPr>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fld id="{8B50AA7E-F6D9-4575-B195-4A243793B94C}" type="slidenum">
              <a:rPr lang="en-US" altLang="en-US" smtClean="0"/>
              <a:pPr/>
              <a:t>19</a:t>
            </a:fld>
            <a:endParaRPr lang="en-US" altLang="en-US" smtClean="0"/>
          </a:p>
        </p:txBody>
      </p:sp>
    </p:spTree>
    <p:extLst>
      <p:ext uri="{BB962C8B-B14F-4D97-AF65-F5344CB8AC3E}">
        <p14:creationId xmlns:p14="http://schemas.microsoft.com/office/powerpoint/2010/main" val="21466780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smtClean="0"/>
              <a:t>Policy Management:</a:t>
            </a:r>
          </a:p>
          <a:p>
            <a:pPr lvl="1"/>
            <a:r>
              <a:rPr lang="en-US" altLang="en-US" dirty="0" smtClean="0"/>
              <a:t>Efficient service provisioning to end users and tenants</a:t>
            </a:r>
          </a:p>
          <a:p>
            <a:pPr lvl="1"/>
            <a:r>
              <a:rPr lang="en-US" altLang="en-US" dirty="0" smtClean="0"/>
              <a:t>Resource management simplification</a:t>
            </a:r>
          </a:p>
          <a:p>
            <a:pPr lvl="1"/>
            <a:r>
              <a:rPr lang="en-US" altLang="en-US" dirty="0" smtClean="0"/>
              <a:t>Manage increased complexity of share-ability of data.</a:t>
            </a:r>
          </a:p>
          <a:p>
            <a:endParaRPr lang="en-US" dirty="0" smtClean="0"/>
          </a:p>
          <a:p>
            <a:pPr marL="171450" indent="-171450">
              <a:buFont typeface="Arial" panose="020B0604020202020204" pitchFamily="34" charset="0"/>
              <a:buChar char="•"/>
              <a:defRPr/>
            </a:pPr>
            <a:r>
              <a:rPr lang="en-US" dirty="0" smtClean="0"/>
              <a:t>. Policy Uniformity and classification :</a:t>
            </a:r>
            <a:r>
              <a:rPr lang="en-US" baseline="0" dirty="0" smtClean="0"/>
              <a:t> Why ? -&gt; Dealing with multiple services in GORE. Dealing with multiple types of request. How to specify these requirements so the system can understand them. </a:t>
            </a:r>
          </a:p>
          <a:p>
            <a:pPr marL="628650" lvl="1" indent="-171450">
              <a:buFont typeface="Arial" panose="020B0604020202020204" pitchFamily="34" charset="0"/>
              <a:buChar char="•"/>
              <a:defRPr/>
            </a:pPr>
            <a:r>
              <a:rPr lang="en-US" baseline="0" dirty="0" smtClean="0"/>
              <a:t>Some network policies use their own syntax which may not be recognized by another system. That’s why we need a uniform policy specification that will allow the system to easily specify, recognize and evaluate the request against created policies. </a:t>
            </a:r>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BBD5DDF3-9C12-4076-9CE2-3C572DF183D4}" type="slidenum">
              <a:rPr lang="en-US" altLang="en-US" smtClean="0"/>
              <a:pPr>
                <a:defRPr/>
              </a:pPr>
              <a:t>20</a:t>
            </a:fld>
            <a:endParaRPr lang="en-US" altLang="en-US"/>
          </a:p>
        </p:txBody>
      </p:sp>
    </p:spTree>
    <p:extLst>
      <p:ext uri="{BB962C8B-B14F-4D97-AF65-F5344CB8AC3E}">
        <p14:creationId xmlns:p14="http://schemas.microsoft.com/office/powerpoint/2010/main" val="39856164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Application Administration: Administrator creates policies</a:t>
            </a:r>
            <a:r>
              <a:rPr lang="en-US" baseline="0" dirty="0" smtClean="0"/>
              <a:t> and exports them to the Policy Repository.</a:t>
            </a:r>
          </a:p>
          <a:p>
            <a:r>
              <a:rPr lang="en-US" baseline="0" dirty="0" smtClean="0"/>
              <a:t>Policies: based on the types of policies they are stored in the repository.</a:t>
            </a:r>
          </a:p>
          <a:p>
            <a:r>
              <a:rPr lang="en-US" baseline="0" dirty="0" smtClean="0"/>
              <a:t>Attribute Resolver: Evaluates the attributes in a request, against those specified by the rules in a Policies to determine the identity of the user.</a:t>
            </a:r>
          </a:p>
          <a:p>
            <a:r>
              <a:rPr lang="en-US" baseline="0" dirty="0" smtClean="0"/>
              <a:t>Policy Decision Engine: Aggregates all the data collected and makes a decision based on the specified rules.</a:t>
            </a:r>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BBD5DDF3-9C12-4076-9CE2-3C572DF183D4}" type="slidenum">
              <a:rPr lang="en-US" altLang="en-US" smtClean="0"/>
              <a:pPr>
                <a:defRPr/>
              </a:pPr>
              <a:t>21</a:t>
            </a:fld>
            <a:endParaRPr lang="en-US" altLang="en-US"/>
          </a:p>
        </p:txBody>
      </p:sp>
    </p:spTree>
    <p:extLst>
      <p:ext uri="{BB962C8B-B14F-4D97-AF65-F5344CB8AC3E}">
        <p14:creationId xmlns:p14="http://schemas.microsoft.com/office/powerpoint/2010/main" val="10446207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3" name="Notes Placeholder 2"/>
          <p:cNvSpPr>
            <a:spLocks noGrp="1"/>
          </p:cNvSpPr>
          <p:nvPr>
            <p:ph type="body" idx="1"/>
          </p:nvPr>
        </p:nvSpPr>
        <p:spPr/>
        <p:txBody>
          <a:bodyPr>
            <a:normAutofit/>
          </a:bodyPr>
          <a:lstStyle/>
          <a:p>
            <a:pPr>
              <a:defRPr/>
            </a:pPr>
            <a:r>
              <a:rPr lang="en-US" sz="2000" dirty="0" smtClean="0"/>
              <a:t>CV first sends a service request to the STL</a:t>
            </a:r>
          </a:p>
          <a:p>
            <a:pPr>
              <a:defRPr/>
            </a:pPr>
            <a:r>
              <a:rPr lang="en-US" sz="2000" dirty="0" smtClean="0"/>
              <a:t>Once request is received</a:t>
            </a:r>
            <a:r>
              <a:rPr lang="en-US" sz="2000" baseline="0" dirty="0" smtClean="0"/>
              <a:t>, it is evaluated against admin specified policies.</a:t>
            </a:r>
          </a:p>
          <a:p>
            <a:pPr>
              <a:defRPr/>
            </a:pPr>
            <a:r>
              <a:rPr lang="en-US" sz="2000" baseline="0" dirty="0" smtClean="0"/>
              <a:t>Based on request and supporting rules, a decision is made and enforced.</a:t>
            </a:r>
            <a:endParaRPr lang="en-US" sz="2000" dirty="0"/>
          </a:p>
        </p:txBody>
      </p:sp>
      <p:sp>
        <p:nvSpPr>
          <p:cNvPr id="61444"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MS PGothic" panose="020B0600070205080204" pitchFamily="34" charset="-128"/>
              </a:defRPr>
            </a:lvl1pPr>
            <a:lvl2pPr marL="742950" indent="-285750">
              <a:defRPr>
                <a:solidFill>
                  <a:schemeClr val="tx1"/>
                </a:solidFill>
                <a:latin typeface="Calibri" panose="020F0502020204030204" pitchFamily="34" charset="0"/>
                <a:ea typeface="MS PGothic" panose="020B0600070205080204" pitchFamily="34" charset="-128"/>
              </a:defRPr>
            </a:lvl2pPr>
            <a:lvl3pPr marL="1143000" indent="-228600">
              <a:defRPr>
                <a:solidFill>
                  <a:schemeClr val="tx1"/>
                </a:solidFill>
                <a:latin typeface="Calibri" panose="020F0502020204030204" pitchFamily="34" charset="0"/>
                <a:ea typeface="MS PGothic" panose="020B0600070205080204" pitchFamily="34" charset="-128"/>
              </a:defRPr>
            </a:lvl3pPr>
            <a:lvl4pPr marL="1600200" indent="-228600">
              <a:defRPr>
                <a:solidFill>
                  <a:schemeClr val="tx1"/>
                </a:solidFill>
                <a:latin typeface="Calibri" panose="020F0502020204030204" pitchFamily="34" charset="0"/>
                <a:ea typeface="MS PGothic" panose="020B0600070205080204" pitchFamily="34" charset="-128"/>
              </a:defRPr>
            </a:lvl4pPr>
            <a:lvl5pPr marL="2057400" indent="-228600">
              <a:defRPr>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fld id="{DC297350-9ADD-4E82-839C-D3A2B1E07176}" type="slidenum">
              <a:rPr lang="en-US" altLang="en-US" smtClean="0"/>
              <a:pPr/>
              <a:t>22</a:t>
            </a:fld>
            <a:endParaRPr lang="en-US" altLang="en-US" smtClean="0"/>
          </a:p>
        </p:txBody>
      </p:sp>
    </p:spTree>
    <p:extLst>
      <p:ext uri="{BB962C8B-B14F-4D97-AF65-F5344CB8AC3E}">
        <p14:creationId xmlns:p14="http://schemas.microsoft.com/office/powerpoint/2010/main" val="19330981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Motivation behind out research is the increasing popularity of Internet</a:t>
            </a:r>
            <a:r>
              <a:rPr lang="en-US" baseline="0" dirty="0" smtClean="0"/>
              <a:t> of Things. </a:t>
            </a:r>
          </a:p>
          <a:p>
            <a:r>
              <a:rPr lang="en-US" baseline="0" dirty="0" err="1" smtClean="0"/>
              <a:t>IoTs</a:t>
            </a:r>
            <a:r>
              <a:rPr lang="en-US" baseline="0" dirty="0" smtClean="0"/>
              <a:t> create a network of physical objects, that are capable of communicating with each other and via the internet. </a:t>
            </a:r>
          </a:p>
          <a:p>
            <a:pPr marL="0" marR="0" indent="0" algn="l" defTabSz="457200" rtl="0" eaLnBrk="0" fontAlgn="base" latinLnBrk="0" hangingPunct="0">
              <a:lnSpc>
                <a:spcPct val="100000"/>
              </a:lnSpc>
              <a:spcBef>
                <a:spcPct val="30000"/>
              </a:spcBef>
              <a:spcAft>
                <a:spcPct val="0"/>
              </a:spcAft>
              <a:buClrTx/>
              <a:buSzTx/>
              <a:buFontTx/>
              <a:buNone/>
              <a:tabLst/>
              <a:defRPr/>
            </a:pPr>
            <a:endParaRPr lang="en-US" baseline="0" dirty="0" smtClean="0"/>
          </a:p>
          <a:p>
            <a:pPr marL="0" marR="0" indent="0" algn="l" defTabSz="457200" rtl="0" eaLnBrk="0" fontAlgn="base" latinLnBrk="0" hangingPunct="0">
              <a:lnSpc>
                <a:spcPct val="100000"/>
              </a:lnSpc>
              <a:spcBef>
                <a:spcPct val="30000"/>
              </a:spcBef>
              <a:spcAft>
                <a:spcPct val="0"/>
              </a:spcAft>
              <a:buClrTx/>
              <a:buSzTx/>
              <a:buFontTx/>
              <a:buNone/>
              <a:tabLst/>
              <a:defRPr/>
            </a:pPr>
            <a:r>
              <a:rPr lang="en-US" baseline="0" dirty="0" smtClean="0"/>
              <a:t>The increase usage of </a:t>
            </a:r>
            <a:r>
              <a:rPr lang="en-US" baseline="0" dirty="0" err="1" smtClean="0"/>
              <a:t>IoTs</a:t>
            </a:r>
            <a:r>
              <a:rPr lang="en-US" baseline="0" dirty="0" smtClean="0"/>
              <a:t> by users has led to the evolution of these devices where they have begun to collect personal user data to provide services such as health monitoring, personalized services to help through the day.</a:t>
            </a:r>
          </a:p>
          <a:p>
            <a:endParaRPr lang="en-US" baseline="0" dirty="0" smtClean="0"/>
          </a:p>
          <a:p>
            <a:r>
              <a:rPr lang="en-US" baseline="0" dirty="0" smtClean="0"/>
              <a:t>However, as with any computing device, data generation is always an issue. </a:t>
            </a:r>
            <a:r>
              <a:rPr lang="en-US" baseline="0" dirty="0" err="1" smtClean="0"/>
              <a:t>IoTs</a:t>
            </a:r>
            <a:r>
              <a:rPr lang="en-US" baseline="0" dirty="0" smtClean="0"/>
              <a:t> generate large amounts of data because they are continuously learning and collecting information from their surroundings. But where do they store it? </a:t>
            </a:r>
          </a:p>
          <a:p>
            <a:r>
              <a:rPr lang="en-US" baseline="0" dirty="0" smtClean="0"/>
              <a:t>Simple Solution: Cloud </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pPr>
              <a:defRPr/>
            </a:pPr>
            <a:fld id="{BBD5DDF3-9C12-4076-9CE2-3C572DF183D4}" type="slidenum">
              <a:rPr lang="en-US" altLang="en-US" smtClean="0"/>
              <a:pPr>
                <a:defRPr/>
              </a:pPr>
              <a:t>3</a:t>
            </a:fld>
            <a:endParaRPr lang="en-US" altLang="en-US"/>
          </a:p>
        </p:txBody>
      </p:sp>
    </p:spTree>
    <p:extLst>
      <p:ext uri="{BB962C8B-B14F-4D97-AF65-F5344CB8AC3E}">
        <p14:creationId xmlns:p14="http://schemas.microsoft.com/office/powerpoint/2010/main" val="113865696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3" name="Notes Placeholder 2"/>
          <p:cNvSpPr>
            <a:spLocks noGrp="1"/>
          </p:cNvSpPr>
          <p:nvPr>
            <p:ph type="body" idx="1"/>
          </p:nvPr>
        </p:nvSpPr>
        <p:spPr/>
        <p:txBody>
          <a:bodyPr>
            <a:normAutofit fontScale="85000" lnSpcReduction="20000"/>
          </a:bodyPr>
          <a:lstStyle/>
          <a:p>
            <a:pPr marL="171450" indent="-171450">
              <a:buFont typeface="Arial" panose="020B0604020202020204" pitchFamily="34" charset="0"/>
              <a:buChar char="•"/>
              <a:defRPr/>
            </a:pPr>
            <a:r>
              <a:rPr lang="en-US" dirty="0" smtClean="0"/>
              <a:t>Policy Uniformity and classification :</a:t>
            </a:r>
            <a:r>
              <a:rPr lang="en-US" baseline="0" dirty="0" smtClean="0"/>
              <a:t> Why ? -&gt; Dealing with multiple services in GORE. Dealing with multiple types of request. How to specify these </a:t>
            </a:r>
            <a:r>
              <a:rPr lang="en-US" baseline="0" dirty="0" err="1" smtClean="0"/>
              <a:t>requriements</a:t>
            </a:r>
            <a:r>
              <a:rPr lang="en-US" baseline="0" dirty="0" smtClean="0"/>
              <a:t> so the system can understand them. </a:t>
            </a:r>
          </a:p>
          <a:p>
            <a:pPr marL="628650" lvl="1" indent="-171450">
              <a:buFont typeface="Arial" panose="020B0604020202020204" pitchFamily="34" charset="0"/>
              <a:buChar char="•"/>
              <a:defRPr/>
            </a:pPr>
            <a:r>
              <a:rPr lang="en-US" baseline="0" dirty="0" smtClean="0"/>
              <a:t>Some network policies use their own syntax which may not be recognized by another system. That’s why we need a uniform policy specification that will allow the system to easily specify, recognize and evaluate the request against created policies. </a:t>
            </a:r>
            <a:endParaRPr lang="en-US" dirty="0" smtClean="0"/>
          </a:p>
          <a:p>
            <a:pPr marL="171450" indent="-171450">
              <a:buFont typeface="Arial" panose="020B0604020202020204" pitchFamily="34" charset="0"/>
              <a:buChar char="•"/>
              <a:defRPr/>
            </a:pPr>
            <a:r>
              <a:rPr lang="en-US" dirty="0" smtClean="0"/>
              <a:t>Policy Definition:</a:t>
            </a:r>
          </a:p>
          <a:p>
            <a:pPr marL="628650" lvl="1" indent="-171450">
              <a:buFont typeface="Arial" panose="020B0604020202020204" pitchFamily="34" charset="0"/>
              <a:buChar char="•"/>
              <a:defRPr/>
            </a:pPr>
            <a:r>
              <a:rPr lang="en-US" dirty="0" smtClean="0"/>
              <a:t>Subject: request resources/services from a target</a:t>
            </a:r>
          </a:p>
          <a:p>
            <a:pPr marL="628650" lvl="1" indent="-171450">
              <a:buFont typeface="Arial" panose="020B0604020202020204" pitchFamily="34" charset="0"/>
              <a:buChar char="•"/>
              <a:defRPr/>
            </a:pPr>
            <a:r>
              <a:rPr lang="en-US" dirty="0" smtClean="0"/>
              <a:t>Resource: applications available for public authorized use</a:t>
            </a:r>
          </a:p>
          <a:p>
            <a:pPr marL="628650" lvl="1" indent="-171450">
              <a:buFont typeface="Arial" panose="020B0604020202020204" pitchFamily="34" charset="0"/>
              <a:buChar char="•"/>
              <a:defRPr/>
            </a:pPr>
            <a:r>
              <a:rPr lang="en-US" dirty="0" smtClean="0"/>
              <a:t>Target:  entities that host application/resources.</a:t>
            </a:r>
          </a:p>
          <a:p>
            <a:pPr marL="628650" lvl="1" indent="-171450">
              <a:buFont typeface="Arial" panose="020B0604020202020204" pitchFamily="34" charset="0"/>
              <a:buChar char="•"/>
              <a:defRPr/>
            </a:pPr>
            <a:r>
              <a:rPr lang="en-US" dirty="0" smtClean="0"/>
              <a:t>Attributes: unique identifiable entities associated with a user/ device.</a:t>
            </a:r>
          </a:p>
          <a:p>
            <a:pPr marL="628650" lvl="1" indent="-171450">
              <a:buFont typeface="Arial" panose="020B0604020202020204" pitchFamily="34" charset="0"/>
              <a:buChar char="•"/>
              <a:defRPr/>
            </a:pPr>
            <a:r>
              <a:rPr lang="en-US" dirty="0" smtClean="0"/>
              <a:t>Action: activity performed on a resource</a:t>
            </a:r>
          </a:p>
          <a:p>
            <a:pPr marL="628650" lvl="1" indent="-171450">
              <a:buFont typeface="Arial" panose="020B0604020202020204" pitchFamily="34" charset="0"/>
              <a:buChar char="•"/>
              <a:defRPr/>
            </a:pPr>
            <a:r>
              <a:rPr lang="en-US" dirty="0" smtClean="0"/>
              <a:t>Effect: Result for a specific rule if all conditions are met.</a:t>
            </a:r>
          </a:p>
          <a:p>
            <a:pPr marL="171450" indent="-171450">
              <a:buFont typeface="Arial" panose="020B0604020202020204" pitchFamily="34" charset="0"/>
              <a:buChar char="•"/>
              <a:defRPr/>
            </a:pPr>
            <a:r>
              <a:rPr lang="en-US" dirty="0" smtClean="0"/>
              <a:t>Policy Classification:</a:t>
            </a:r>
          </a:p>
          <a:p>
            <a:pPr marL="628650" lvl="2" indent="-171450">
              <a:buFont typeface="Arial" panose="020B0604020202020204" pitchFamily="34" charset="0"/>
              <a:buChar char="•"/>
              <a:defRPr/>
            </a:pPr>
            <a:r>
              <a:rPr lang="en-US" dirty="0" smtClean="0"/>
              <a:t>Operational Policy Specifications: </a:t>
            </a:r>
            <a:r>
              <a:rPr lang="en-US" altLang="en-US" dirty="0" smtClean="0"/>
              <a:t>Focus on enforcement of operation constraints in a GORE ecosystem to prevent misuse and potential breach of unauthorized data.</a:t>
            </a:r>
          </a:p>
          <a:p>
            <a:pPr marL="628650" lvl="2" indent="-171450">
              <a:buFont typeface="Arial" panose="020B0604020202020204" pitchFamily="34" charset="0"/>
              <a:buChar char="•"/>
              <a:defRPr/>
            </a:pPr>
            <a:r>
              <a:rPr lang="en-US" dirty="0" smtClean="0"/>
              <a:t>Network Policy Specifications: </a:t>
            </a:r>
            <a:r>
              <a:rPr lang="en-US" altLang="en-US" dirty="0" smtClean="0"/>
              <a:t>Focus on maintenance of secure communication channel, network load balancing and network </a:t>
            </a:r>
            <a:r>
              <a:rPr lang="en-US" altLang="en-US" dirty="0" err="1" smtClean="0"/>
              <a:t>QoS</a:t>
            </a:r>
            <a:r>
              <a:rPr lang="en-US" altLang="en-US" dirty="0" smtClean="0"/>
              <a:t> requirements.</a:t>
            </a:r>
          </a:p>
          <a:p>
            <a:pPr marL="628650" lvl="2" indent="-171450">
              <a:buFont typeface="Arial" panose="020B0604020202020204" pitchFamily="34" charset="0"/>
              <a:buChar char="•"/>
              <a:defRPr/>
            </a:pPr>
            <a:r>
              <a:rPr lang="en-US" dirty="0" smtClean="0"/>
              <a:t>Security Policy Specifications: </a:t>
            </a:r>
          </a:p>
          <a:p>
            <a:pPr marL="1085850" lvl="3" indent="-171450">
              <a:buFont typeface="Arial" panose="020B0604020202020204" pitchFamily="34" charset="0"/>
              <a:buChar char="•"/>
              <a:defRPr/>
            </a:pPr>
            <a:r>
              <a:rPr lang="en-US" altLang="en-US" dirty="0" smtClean="0"/>
              <a:t>Focus on authenticating and authorizing access requests between various GORE components and smart devices.</a:t>
            </a:r>
          </a:p>
          <a:p>
            <a:pPr marL="1085850" lvl="3" indent="-171450">
              <a:buFont typeface="Arial" panose="020B0604020202020204" pitchFamily="34" charset="0"/>
              <a:buChar char="•"/>
              <a:defRPr/>
            </a:pPr>
            <a:r>
              <a:rPr lang="en-US" altLang="en-US" dirty="0" smtClean="0"/>
              <a:t>Ensuring policy specifications are met for multi-tenant applications.</a:t>
            </a:r>
          </a:p>
          <a:p>
            <a:pPr marL="171450" lvl="1" indent="-171450">
              <a:buFont typeface="Arial" panose="020B0604020202020204" pitchFamily="34" charset="0"/>
              <a:buChar char="•"/>
              <a:defRPr/>
            </a:pPr>
            <a:r>
              <a:rPr lang="en-US" altLang="en-US" dirty="0" smtClean="0"/>
              <a:t>Policy Specifications: Schema</a:t>
            </a:r>
          </a:p>
          <a:p>
            <a:pPr marL="628650" lvl="2" indent="-171450">
              <a:buFont typeface="Arial" panose="020B0604020202020204" pitchFamily="34" charset="0"/>
              <a:buChar char="•"/>
              <a:defRPr/>
            </a:pPr>
            <a:r>
              <a:rPr lang="en-US" altLang="en-US" dirty="0" smtClean="0"/>
              <a:t>Data Schema: set of defined attributes associated with interacting components both physical and virtual.</a:t>
            </a:r>
          </a:p>
          <a:p>
            <a:pPr marL="628650" lvl="2" indent="-171450">
              <a:buFont typeface="Arial" panose="020B0604020202020204" pitchFamily="34" charset="0"/>
              <a:buChar char="•"/>
              <a:defRPr/>
            </a:pPr>
            <a:r>
              <a:rPr lang="en-US" altLang="en-US" dirty="0" smtClean="0"/>
              <a:t>Policy Schema: Set of defined conditions associated with a requested actions which when satisfied performs the requested transaction</a:t>
            </a:r>
          </a:p>
          <a:p>
            <a:pPr>
              <a:defRPr/>
            </a:pPr>
            <a:endParaRPr lang="en-US" dirty="0"/>
          </a:p>
        </p:txBody>
      </p:sp>
      <p:sp>
        <p:nvSpPr>
          <p:cNvPr id="65540"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MS PGothic" panose="020B0600070205080204" pitchFamily="34" charset="-128"/>
              </a:defRPr>
            </a:lvl1pPr>
            <a:lvl2pPr marL="742950" indent="-285750">
              <a:defRPr>
                <a:solidFill>
                  <a:schemeClr val="tx1"/>
                </a:solidFill>
                <a:latin typeface="Calibri" panose="020F0502020204030204" pitchFamily="34" charset="0"/>
                <a:ea typeface="MS PGothic" panose="020B0600070205080204" pitchFamily="34" charset="-128"/>
              </a:defRPr>
            </a:lvl2pPr>
            <a:lvl3pPr marL="1143000" indent="-228600">
              <a:defRPr>
                <a:solidFill>
                  <a:schemeClr val="tx1"/>
                </a:solidFill>
                <a:latin typeface="Calibri" panose="020F0502020204030204" pitchFamily="34" charset="0"/>
                <a:ea typeface="MS PGothic" panose="020B0600070205080204" pitchFamily="34" charset="-128"/>
              </a:defRPr>
            </a:lvl3pPr>
            <a:lvl4pPr marL="1600200" indent="-228600">
              <a:defRPr>
                <a:solidFill>
                  <a:schemeClr val="tx1"/>
                </a:solidFill>
                <a:latin typeface="Calibri" panose="020F0502020204030204" pitchFamily="34" charset="0"/>
                <a:ea typeface="MS PGothic" panose="020B0600070205080204" pitchFamily="34" charset="-128"/>
              </a:defRPr>
            </a:lvl4pPr>
            <a:lvl5pPr marL="2057400" indent="-228600">
              <a:defRPr>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fld id="{7A36E01A-126E-4387-ACB8-36A9509B0C60}" type="slidenum">
              <a:rPr lang="en-US" altLang="en-US" smtClean="0"/>
              <a:pPr/>
              <a:t>23</a:t>
            </a:fld>
            <a:endParaRPr lang="en-US" altLang="en-US" smtClean="0"/>
          </a:p>
        </p:txBody>
      </p:sp>
    </p:spTree>
    <p:extLst>
      <p:ext uri="{BB962C8B-B14F-4D97-AF65-F5344CB8AC3E}">
        <p14:creationId xmlns:p14="http://schemas.microsoft.com/office/powerpoint/2010/main" val="23841128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457200" rtl="0" eaLnBrk="0" fontAlgn="base" latinLnBrk="0" hangingPunct="0">
              <a:lnSpc>
                <a:spcPct val="100000"/>
              </a:lnSpc>
              <a:spcBef>
                <a:spcPct val="30000"/>
              </a:spcBef>
              <a:spcAft>
                <a:spcPct val="0"/>
              </a:spcAft>
              <a:buClrTx/>
              <a:buSzTx/>
              <a:buFontTx/>
              <a:buNone/>
              <a:tabLst/>
              <a:defRPr/>
            </a:pPr>
            <a:r>
              <a:rPr lang="en-US" sz="2000" dirty="0" smtClean="0"/>
              <a:t>Attributes associated with interacting components.</a:t>
            </a:r>
          </a:p>
          <a:p>
            <a:endParaRPr lang="en-US" dirty="0"/>
          </a:p>
        </p:txBody>
      </p:sp>
      <p:sp>
        <p:nvSpPr>
          <p:cNvPr id="4" name="Slide Number Placeholder 3"/>
          <p:cNvSpPr>
            <a:spLocks noGrp="1"/>
          </p:cNvSpPr>
          <p:nvPr>
            <p:ph type="sldNum" sz="quarter" idx="10"/>
          </p:nvPr>
        </p:nvSpPr>
        <p:spPr/>
        <p:txBody>
          <a:bodyPr/>
          <a:lstStyle/>
          <a:p>
            <a:pPr>
              <a:defRPr/>
            </a:pPr>
            <a:fld id="{BBD5DDF3-9C12-4076-9CE2-3C572DF183D4}" type="slidenum">
              <a:rPr lang="en-US" altLang="en-US" smtClean="0"/>
              <a:pPr>
                <a:defRPr/>
              </a:pPr>
              <a:t>24</a:t>
            </a:fld>
            <a:endParaRPr lang="en-US" altLang="en-US"/>
          </a:p>
        </p:txBody>
      </p:sp>
    </p:spTree>
    <p:extLst>
      <p:ext uri="{BB962C8B-B14F-4D97-AF65-F5344CB8AC3E}">
        <p14:creationId xmlns:p14="http://schemas.microsoft.com/office/powerpoint/2010/main" val="27495981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457200" rtl="0" eaLnBrk="0" fontAlgn="base" latinLnBrk="0" hangingPunct="0">
              <a:lnSpc>
                <a:spcPct val="100000"/>
              </a:lnSpc>
              <a:spcBef>
                <a:spcPct val="30000"/>
              </a:spcBef>
              <a:spcAft>
                <a:spcPct val="0"/>
              </a:spcAft>
              <a:buClrTx/>
              <a:buSzTx/>
              <a:buFontTx/>
              <a:buNone/>
              <a:tabLst/>
              <a:defRPr/>
            </a:pPr>
            <a:r>
              <a:rPr lang="en-US" sz="2000" dirty="0" smtClean="0"/>
              <a:t>Defined conditions associated with a requested actions.</a:t>
            </a:r>
          </a:p>
          <a:p>
            <a:endParaRPr lang="en-US" dirty="0"/>
          </a:p>
        </p:txBody>
      </p:sp>
      <p:sp>
        <p:nvSpPr>
          <p:cNvPr id="4" name="Slide Number Placeholder 3"/>
          <p:cNvSpPr>
            <a:spLocks noGrp="1"/>
          </p:cNvSpPr>
          <p:nvPr>
            <p:ph type="sldNum" sz="quarter" idx="10"/>
          </p:nvPr>
        </p:nvSpPr>
        <p:spPr/>
        <p:txBody>
          <a:bodyPr/>
          <a:lstStyle/>
          <a:p>
            <a:pPr>
              <a:defRPr/>
            </a:pPr>
            <a:fld id="{BBD5DDF3-9C12-4076-9CE2-3C572DF183D4}" type="slidenum">
              <a:rPr lang="en-US" altLang="en-US" smtClean="0"/>
              <a:pPr>
                <a:defRPr/>
              </a:pPr>
              <a:t>25</a:t>
            </a:fld>
            <a:endParaRPr lang="en-US" altLang="en-US"/>
          </a:p>
        </p:txBody>
      </p:sp>
    </p:spTree>
    <p:extLst>
      <p:ext uri="{BB962C8B-B14F-4D97-AF65-F5344CB8AC3E}">
        <p14:creationId xmlns:p14="http://schemas.microsoft.com/office/powerpoint/2010/main" val="407763341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67587"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dirty="0" smtClean="0"/>
          </a:p>
        </p:txBody>
      </p:sp>
      <p:sp>
        <p:nvSpPr>
          <p:cNvPr id="67588"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MS PGothic" panose="020B0600070205080204" pitchFamily="34" charset="-128"/>
              </a:defRPr>
            </a:lvl1pPr>
            <a:lvl2pPr marL="742950" indent="-285750">
              <a:defRPr>
                <a:solidFill>
                  <a:schemeClr val="tx1"/>
                </a:solidFill>
                <a:latin typeface="Calibri" panose="020F0502020204030204" pitchFamily="34" charset="0"/>
                <a:ea typeface="MS PGothic" panose="020B0600070205080204" pitchFamily="34" charset="-128"/>
              </a:defRPr>
            </a:lvl2pPr>
            <a:lvl3pPr marL="1143000" indent="-228600">
              <a:defRPr>
                <a:solidFill>
                  <a:schemeClr val="tx1"/>
                </a:solidFill>
                <a:latin typeface="Calibri" panose="020F0502020204030204" pitchFamily="34" charset="0"/>
                <a:ea typeface="MS PGothic" panose="020B0600070205080204" pitchFamily="34" charset="-128"/>
              </a:defRPr>
            </a:lvl3pPr>
            <a:lvl4pPr marL="1600200" indent="-228600">
              <a:defRPr>
                <a:solidFill>
                  <a:schemeClr val="tx1"/>
                </a:solidFill>
                <a:latin typeface="Calibri" panose="020F0502020204030204" pitchFamily="34" charset="0"/>
                <a:ea typeface="MS PGothic" panose="020B0600070205080204" pitchFamily="34" charset="-128"/>
              </a:defRPr>
            </a:lvl4pPr>
            <a:lvl5pPr marL="2057400" indent="-228600">
              <a:defRPr>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fld id="{556C5D6D-F614-4EF6-A95B-33ECE12E88F6}" type="slidenum">
              <a:rPr lang="en-US" altLang="en-US" smtClean="0"/>
              <a:pPr/>
              <a:t>26</a:t>
            </a:fld>
            <a:endParaRPr lang="en-US" altLang="en-US" smtClean="0"/>
          </a:p>
        </p:txBody>
      </p:sp>
    </p:spTree>
    <p:extLst>
      <p:ext uri="{BB962C8B-B14F-4D97-AF65-F5344CB8AC3E}">
        <p14:creationId xmlns:p14="http://schemas.microsoft.com/office/powerpoint/2010/main" val="167535828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69635"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dirty="0" smtClean="0"/>
              <a:t>Conflicts analyzed at Policy level</a:t>
            </a:r>
          </a:p>
          <a:p>
            <a:endParaRPr lang="en-US" altLang="en-US" dirty="0" smtClean="0"/>
          </a:p>
          <a:p>
            <a:r>
              <a:rPr lang="en-US" altLang="en-US" dirty="0" smtClean="0"/>
              <a:t>BDD is widely for formal verification and</a:t>
            </a:r>
            <a:r>
              <a:rPr lang="en-US" altLang="en-US" baseline="0" dirty="0" smtClean="0"/>
              <a:t> simplification of digital circuits.</a:t>
            </a:r>
          </a:p>
          <a:p>
            <a:r>
              <a:rPr lang="en-US" altLang="en-US" baseline="0" dirty="0" smtClean="0"/>
              <a:t>We decided to utilize this as a method for simplification of rules for better verification and integration with our segmentation approach.</a:t>
            </a:r>
            <a:endParaRPr lang="en-US" altLang="en-US" dirty="0" smtClean="0"/>
          </a:p>
          <a:p>
            <a:endParaRPr lang="en-US" altLang="en-US" dirty="0" smtClean="0"/>
          </a:p>
        </p:txBody>
      </p:sp>
      <p:sp>
        <p:nvSpPr>
          <p:cNvPr id="69636"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MS PGothic" panose="020B0600070205080204" pitchFamily="34" charset="-128"/>
              </a:defRPr>
            </a:lvl1pPr>
            <a:lvl2pPr marL="742950" indent="-285750">
              <a:defRPr>
                <a:solidFill>
                  <a:schemeClr val="tx1"/>
                </a:solidFill>
                <a:latin typeface="Calibri" panose="020F0502020204030204" pitchFamily="34" charset="0"/>
                <a:ea typeface="MS PGothic" panose="020B0600070205080204" pitchFamily="34" charset="-128"/>
              </a:defRPr>
            </a:lvl2pPr>
            <a:lvl3pPr marL="1143000" indent="-228600">
              <a:defRPr>
                <a:solidFill>
                  <a:schemeClr val="tx1"/>
                </a:solidFill>
                <a:latin typeface="Calibri" panose="020F0502020204030204" pitchFamily="34" charset="0"/>
                <a:ea typeface="MS PGothic" panose="020B0600070205080204" pitchFamily="34" charset="-128"/>
              </a:defRPr>
            </a:lvl3pPr>
            <a:lvl4pPr marL="1600200" indent="-228600">
              <a:defRPr>
                <a:solidFill>
                  <a:schemeClr val="tx1"/>
                </a:solidFill>
                <a:latin typeface="Calibri" panose="020F0502020204030204" pitchFamily="34" charset="0"/>
                <a:ea typeface="MS PGothic" panose="020B0600070205080204" pitchFamily="34" charset="-128"/>
              </a:defRPr>
            </a:lvl4pPr>
            <a:lvl5pPr marL="2057400" indent="-228600">
              <a:defRPr>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fld id="{75EB9511-78A8-4FBA-9E78-2CD67912DAAC}" type="slidenum">
              <a:rPr lang="en-US" altLang="en-US" smtClean="0"/>
              <a:pPr/>
              <a:t>27</a:t>
            </a:fld>
            <a:endParaRPr lang="en-US" altLang="en-US" smtClean="0"/>
          </a:p>
        </p:txBody>
      </p:sp>
    </p:spTree>
    <p:extLst>
      <p:ext uri="{BB962C8B-B14F-4D97-AF65-F5344CB8AC3E}">
        <p14:creationId xmlns:p14="http://schemas.microsoft.com/office/powerpoint/2010/main" val="201337020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72707"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dirty="0" smtClean="0"/>
              <a:t>Realization of a </a:t>
            </a:r>
            <a:r>
              <a:rPr lang="en-US" altLang="en-US" dirty="0" smtClean="0"/>
              <a:t>Policy </a:t>
            </a:r>
            <a:r>
              <a:rPr lang="en-US" altLang="en-US" dirty="0" smtClean="0"/>
              <a:t>based segmentation approach required the introduction of 2 new </a:t>
            </a:r>
            <a:r>
              <a:rPr lang="en-US" altLang="en-US" dirty="0" smtClean="0"/>
              <a:t>concepts</a:t>
            </a:r>
          </a:p>
          <a:p>
            <a:endParaRPr lang="en-US" altLang="en-US" dirty="0" smtClean="0"/>
          </a:p>
          <a:p>
            <a:pPr marL="171450" indent="-171450">
              <a:buFont typeface="Arial" panose="020B0604020202020204" pitchFamily="34" charset="0"/>
              <a:buChar char="•"/>
            </a:pPr>
            <a:r>
              <a:rPr lang="en-US" altLang="en-US" dirty="0" smtClean="0"/>
              <a:t>Realization of a Policy based segmentation approach required the introduction of 2 new concepts.</a:t>
            </a:r>
          </a:p>
          <a:p>
            <a:pPr marL="171450" indent="-171450">
              <a:buFont typeface="Arial" panose="020B0604020202020204" pitchFamily="34" charset="0"/>
              <a:buChar char="•"/>
            </a:pPr>
            <a:r>
              <a:rPr lang="en-US" altLang="en-US" dirty="0" smtClean="0"/>
              <a:t>Authorization Space</a:t>
            </a:r>
            <a:r>
              <a:rPr lang="en-US" altLang="en-US" baseline="0" dirty="0" smtClean="0"/>
              <a:t> adopts the BDD based policy representation to perform policy analysis.</a:t>
            </a:r>
          </a:p>
          <a:p>
            <a:pPr marL="171450" indent="-171450">
              <a:buFont typeface="Arial" panose="020B0604020202020204" pitchFamily="34" charset="0"/>
              <a:buChar char="•"/>
            </a:pPr>
            <a:r>
              <a:rPr lang="en-US" altLang="en-US" baseline="0" dirty="0" smtClean="0"/>
              <a:t>It represents a collection of policy components more specifically, against which a user request can be evaluated to.</a:t>
            </a:r>
          </a:p>
          <a:p>
            <a:pPr marL="171450" indent="-171450">
              <a:buFont typeface="Arial" panose="020B0604020202020204" pitchFamily="34" charset="0"/>
              <a:buChar char="•"/>
            </a:pPr>
            <a:r>
              <a:rPr lang="en-US" altLang="en-US" dirty="0" smtClean="0"/>
              <a:t>Authorization Space,</a:t>
            </a:r>
            <a:r>
              <a:rPr lang="en-US" altLang="en-US" baseline="0" dirty="0" smtClean="0"/>
              <a:t> consists of rules which are segmented for conflict detection.</a:t>
            </a:r>
            <a:endParaRPr lang="en-US" altLang="en-US" dirty="0" smtClean="0"/>
          </a:p>
          <a:p>
            <a:endParaRPr lang="en-US" altLang="en-US" dirty="0" smtClean="0"/>
          </a:p>
        </p:txBody>
      </p:sp>
      <p:sp>
        <p:nvSpPr>
          <p:cNvPr id="72708"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MS PGothic" panose="020B0600070205080204" pitchFamily="34" charset="-128"/>
              </a:defRPr>
            </a:lvl1pPr>
            <a:lvl2pPr marL="742950" indent="-285750">
              <a:defRPr>
                <a:solidFill>
                  <a:schemeClr val="tx1"/>
                </a:solidFill>
                <a:latin typeface="Calibri" panose="020F0502020204030204" pitchFamily="34" charset="0"/>
                <a:ea typeface="MS PGothic" panose="020B0600070205080204" pitchFamily="34" charset="-128"/>
              </a:defRPr>
            </a:lvl2pPr>
            <a:lvl3pPr marL="1143000" indent="-228600">
              <a:defRPr>
                <a:solidFill>
                  <a:schemeClr val="tx1"/>
                </a:solidFill>
                <a:latin typeface="Calibri" panose="020F0502020204030204" pitchFamily="34" charset="0"/>
                <a:ea typeface="MS PGothic" panose="020B0600070205080204" pitchFamily="34" charset="-128"/>
              </a:defRPr>
            </a:lvl3pPr>
            <a:lvl4pPr marL="1600200" indent="-228600">
              <a:defRPr>
                <a:solidFill>
                  <a:schemeClr val="tx1"/>
                </a:solidFill>
                <a:latin typeface="Calibri" panose="020F0502020204030204" pitchFamily="34" charset="0"/>
                <a:ea typeface="MS PGothic" panose="020B0600070205080204" pitchFamily="34" charset="-128"/>
              </a:defRPr>
            </a:lvl4pPr>
            <a:lvl5pPr marL="2057400" indent="-228600">
              <a:defRPr>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fld id="{2B8917EB-79BB-418C-B3BA-405AD345B20C}" type="slidenum">
              <a:rPr lang="en-US" altLang="en-US" smtClean="0"/>
              <a:pPr/>
              <a:t>29</a:t>
            </a:fld>
            <a:endParaRPr lang="en-US" altLang="en-US" smtClean="0"/>
          </a:p>
        </p:txBody>
      </p:sp>
    </p:spTree>
    <p:extLst>
      <p:ext uri="{BB962C8B-B14F-4D97-AF65-F5344CB8AC3E}">
        <p14:creationId xmlns:p14="http://schemas.microsoft.com/office/powerpoint/2010/main" val="157773732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0" fontAlgn="base" latinLnBrk="0" hangingPunct="0">
              <a:lnSpc>
                <a:spcPct val="100000"/>
              </a:lnSpc>
              <a:spcBef>
                <a:spcPct val="30000"/>
              </a:spcBef>
              <a:spcAft>
                <a:spcPct val="0"/>
              </a:spcAft>
              <a:buClrTx/>
              <a:buSzTx/>
              <a:buFontTx/>
              <a:buNone/>
              <a:tabLst/>
              <a:defRPr/>
            </a:pPr>
            <a:r>
              <a:rPr lang="en-US" dirty="0" smtClean="0"/>
              <a:t>Once an authorization space is identified,</a:t>
            </a:r>
            <a:r>
              <a:rPr lang="en-US" baseline="0" dirty="0" smtClean="0"/>
              <a:t> unique attributes for rules within the authorization space needs to be extracted. These attributes can be equivalent or may even overlap. This collection allows for efficient resolution of conflicting policies.</a:t>
            </a:r>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BBD5DDF3-9C12-4076-9CE2-3C572DF183D4}" type="slidenum">
              <a:rPr lang="en-US" altLang="en-US" smtClean="0"/>
              <a:pPr>
                <a:defRPr/>
              </a:pPr>
              <a:t>30</a:t>
            </a:fld>
            <a:endParaRPr lang="en-US" altLang="en-US"/>
          </a:p>
        </p:txBody>
      </p:sp>
    </p:spTree>
    <p:extLst>
      <p:ext uri="{BB962C8B-B14F-4D97-AF65-F5344CB8AC3E}">
        <p14:creationId xmlns:p14="http://schemas.microsoft.com/office/powerpoint/2010/main" val="215268791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Authorization space is derived from a policy component is first partitioned into set of disjoint segments.</a:t>
            </a:r>
          </a:p>
          <a:p>
            <a:r>
              <a:rPr lang="en-US" dirty="0" smtClean="0"/>
              <a:t>This is achieved utilizing</a:t>
            </a:r>
            <a:r>
              <a:rPr lang="en-US" baseline="0" dirty="0" smtClean="0"/>
              <a:t> set operations. </a:t>
            </a:r>
          </a:p>
          <a:p>
            <a:endParaRPr lang="en-US" dirty="0" smtClean="0"/>
          </a:p>
          <a:p>
            <a:endParaRPr lang="en-US" dirty="0" smtClean="0"/>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BBD5DDF3-9C12-4076-9CE2-3C572DF183D4}" type="slidenum">
              <a:rPr lang="en-US" altLang="en-US" smtClean="0"/>
              <a:pPr>
                <a:defRPr/>
              </a:pPr>
              <a:t>32</a:t>
            </a:fld>
            <a:endParaRPr lang="en-US" altLang="en-US"/>
          </a:p>
        </p:txBody>
      </p:sp>
    </p:spTree>
    <p:extLst>
      <p:ext uri="{BB962C8B-B14F-4D97-AF65-F5344CB8AC3E}">
        <p14:creationId xmlns:p14="http://schemas.microsoft.com/office/powerpoint/2010/main" val="369833007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75779"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marL="171450" indent="-171450">
              <a:buFontTx/>
              <a:buChar char="•"/>
            </a:pPr>
            <a:r>
              <a:rPr lang="en-US" altLang="en-US" smtClean="0"/>
              <a:t>The grid representation thus allows us to interpret the conflicts detected in these rules. </a:t>
            </a:r>
          </a:p>
          <a:p>
            <a:pPr marL="171450" indent="-171450">
              <a:buFontTx/>
              <a:buChar char="•"/>
            </a:pPr>
            <a:r>
              <a:rPr lang="en-US" altLang="en-US" smtClean="0"/>
              <a:t>As discussed earlier, r5 is a common conflicting rule, and on closer examination will show that since the rule has an effect of deny it conflicts with r3 and r4. </a:t>
            </a:r>
          </a:p>
          <a:p>
            <a:pPr marL="171450" indent="-171450">
              <a:buFontTx/>
              <a:buChar char="•"/>
            </a:pPr>
            <a:r>
              <a:rPr lang="en-US" altLang="en-US" smtClean="0"/>
              <a:t>Based on the use case scenarios discussed earlier, we observe that the conflicting rules create a situation where an ECV is being denied access to resources during certain time slots which conflicts with rules specified to allow continued access to an ECV.</a:t>
            </a:r>
          </a:p>
          <a:p>
            <a:pPr marL="171450" indent="-171450">
              <a:buFontTx/>
              <a:buChar char="•"/>
            </a:pPr>
            <a:r>
              <a:rPr lang="en-US" altLang="en-US" smtClean="0"/>
              <a:t> In addition to conflicting rule effects, there is also a conflict in their time range attribute, which contributes the addition of rules to a conflicting segment and ultimately the visualization of the grid representation.</a:t>
            </a:r>
          </a:p>
        </p:txBody>
      </p:sp>
      <p:sp>
        <p:nvSpPr>
          <p:cNvPr id="75780"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MS PGothic" panose="020B0600070205080204" pitchFamily="34" charset="-128"/>
              </a:defRPr>
            </a:lvl1pPr>
            <a:lvl2pPr marL="742950" indent="-285750">
              <a:defRPr>
                <a:solidFill>
                  <a:schemeClr val="tx1"/>
                </a:solidFill>
                <a:latin typeface="Calibri" panose="020F0502020204030204" pitchFamily="34" charset="0"/>
                <a:ea typeface="MS PGothic" panose="020B0600070205080204" pitchFamily="34" charset="-128"/>
              </a:defRPr>
            </a:lvl2pPr>
            <a:lvl3pPr marL="1143000" indent="-228600">
              <a:defRPr>
                <a:solidFill>
                  <a:schemeClr val="tx1"/>
                </a:solidFill>
                <a:latin typeface="Calibri" panose="020F0502020204030204" pitchFamily="34" charset="0"/>
                <a:ea typeface="MS PGothic" panose="020B0600070205080204" pitchFamily="34" charset="-128"/>
              </a:defRPr>
            </a:lvl3pPr>
            <a:lvl4pPr marL="1600200" indent="-228600">
              <a:defRPr>
                <a:solidFill>
                  <a:schemeClr val="tx1"/>
                </a:solidFill>
                <a:latin typeface="Calibri" panose="020F0502020204030204" pitchFamily="34" charset="0"/>
                <a:ea typeface="MS PGothic" panose="020B0600070205080204" pitchFamily="34" charset="-128"/>
              </a:defRPr>
            </a:lvl4pPr>
            <a:lvl5pPr marL="2057400" indent="-228600">
              <a:defRPr>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fld id="{F158C533-7133-47F9-9894-7DA6960BAAA1}" type="slidenum">
              <a:rPr lang="en-US" altLang="en-US" smtClean="0"/>
              <a:pPr/>
              <a:t>33</a:t>
            </a:fld>
            <a:endParaRPr lang="en-US" altLang="en-US" smtClean="0"/>
          </a:p>
        </p:txBody>
      </p:sp>
    </p:spTree>
    <p:extLst>
      <p:ext uri="{BB962C8B-B14F-4D97-AF65-F5344CB8AC3E}">
        <p14:creationId xmlns:p14="http://schemas.microsoft.com/office/powerpoint/2010/main" val="119831548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77827"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dirty="0" smtClean="0"/>
              <a:t>Analyze conflicting segments in Authorization Spaces to determine conflicting entities in rules.</a:t>
            </a:r>
          </a:p>
          <a:p>
            <a:endParaRPr lang="en-US" altLang="en-US" dirty="0" smtClean="0"/>
          </a:p>
          <a:p>
            <a:r>
              <a:rPr lang="en-US" altLang="en-US" dirty="0" smtClean="0"/>
              <a:t>XACML has 4 default PCA</a:t>
            </a:r>
            <a:r>
              <a:rPr lang="en-US" altLang="en-US" baseline="0" dirty="0" smtClean="0"/>
              <a:t> : Permit Override, Deny Override, Deny Unless Permit, Permit unless deny.</a:t>
            </a:r>
            <a:endParaRPr lang="en-US" altLang="en-US" dirty="0" smtClean="0"/>
          </a:p>
        </p:txBody>
      </p:sp>
      <p:sp>
        <p:nvSpPr>
          <p:cNvPr id="77828"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MS PGothic" panose="020B0600070205080204" pitchFamily="34" charset="-128"/>
              </a:defRPr>
            </a:lvl1pPr>
            <a:lvl2pPr marL="742950" indent="-285750">
              <a:defRPr>
                <a:solidFill>
                  <a:schemeClr val="tx1"/>
                </a:solidFill>
                <a:latin typeface="Calibri" panose="020F0502020204030204" pitchFamily="34" charset="0"/>
                <a:ea typeface="MS PGothic" panose="020B0600070205080204" pitchFamily="34" charset="-128"/>
              </a:defRPr>
            </a:lvl2pPr>
            <a:lvl3pPr marL="1143000" indent="-228600">
              <a:defRPr>
                <a:solidFill>
                  <a:schemeClr val="tx1"/>
                </a:solidFill>
                <a:latin typeface="Calibri" panose="020F0502020204030204" pitchFamily="34" charset="0"/>
                <a:ea typeface="MS PGothic" panose="020B0600070205080204" pitchFamily="34" charset="-128"/>
              </a:defRPr>
            </a:lvl3pPr>
            <a:lvl4pPr marL="1600200" indent="-228600">
              <a:defRPr>
                <a:solidFill>
                  <a:schemeClr val="tx1"/>
                </a:solidFill>
                <a:latin typeface="Calibri" panose="020F0502020204030204" pitchFamily="34" charset="0"/>
                <a:ea typeface="MS PGothic" panose="020B0600070205080204" pitchFamily="34" charset="-128"/>
              </a:defRPr>
            </a:lvl4pPr>
            <a:lvl5pPr marL="2057400" indent="-228600">
              <a:defRPr>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fld id="{50B71439-A723-4160-B77D-F7740F7121E3}" type="slidenum">
              <a:rPr lang="en-US" altLang="en-US" smtClean="0"/>
              <a:pPr/>
              <a:t>34</a:t>
            </a:fld>
            <a:endParaRPr lang="en-US" altLang="en-US" smtClean="0"/>
          </a:p>
        </p:txBody>
      </p:sp>
    </p:spTree>
    <p:extLst>
      <p:ext uri="{BB962C8B-B14F-4D97-AF65-F5344CB8AC3E}">
        <p14:creationId xmlns:p14="http://schemas.microsoft.com/office/powerpoint/2010/main" val="42449796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United Nations Economic Commission for Europe</a:t>
            </a:r>
          </a:p>
          <a:p>
            <a:r>
              <a:rPr lang="en-US" dirty="0" smtClean="0"/>
              <a:t>UNECE has projected an</a:t>
            </a:r>
            <a:r>
              <a:rPr lang="en-US" baseline="0" dirty="0" smtClean="0"/>
              <a:t> estimate data growth of </a:t>
            </a:r>
            <a:r>
              <a:rPr lang="en-US" baseline="0" dirty="0" err="1" smtClean="0"/>
              <a:t>upto</a:t>
            </a:r>
            <a:r>
              <a:rPr lang="en-US" baseline="0" dirty="0" smtClean="0"/>
              <a:t> 40 ZB by 2020.  </a:t>
            </a:r>
          </a:p>
          <a:p>
            <a:r>
              <a:rPr lang="en-US" baseline="0" dirty="0" smtClean="0"/>
              <a:t>This trend projection excludes the data generated from </a:t>
            </a:r>
            <a:r>
              <a:rPr lang="en-US" baseline="0" dirty="0" err="1" smtClean="0"/>
              <a:t>IoTs</a:t>
            </a:r>
            <a:r>
              <a:rPr lang="en-US" baseline="0" dirty="0" smtClean="0"/>
              <a:t>. </a:t>
            </a:r>
          </a:p>
          <a:p>
            <a:r>
              <a:rPr lang="en-US" baseline="0" dirty="0" smtClean="0"/>
              <a:t>Cisco has projected that IoE will create a global data of 403 ZB/ Year by 2018. </a:t>
            </a:r>
          </a:p>
          <a:p>
            <a:endParaRPr lang="en-US" baseline="0" dirty="0" smtClean="0"/>
          </a:p>
          <a:p>
            <a:r>
              <a:rPr lang="en-US" baseline="0" dirty="0" smtClean="0"/>
              <a:t>This displays the impact </a:t>
            </a:r>
            <a:r>
              <a:rPr lang="en-US" baseline="0" dirty="0" err="1" smtClean="0"/>
              <a:t>IoTs</a:t>
            </a:r>
            <a:r>
              <a:rPr lang="en-US" baseline="0" dirty="0" smtClean="0"/>
              <a:t> will have on the economy, and the Big data problem they introduce. </a:t>
            </a:r>
          </a:p>
          <a:p>
            <a:endParaRPr lang="en-US" dirty="0"/>
          </a:p>
        </p:txBody>
      </p:sp>
      <p:sp>
        <p:nvSpPr>
          <p:cNvPr id="4" name="Slide Number Placeholder 3"/>
          <p:cNvSpPr>
            <a:spLocks noGrp="1"/>
          </p:cNvSpPr>
          <p:nvPr>
            <p:ph type="sldNum" sz="quarter" idx="10"/>
          </p:nvPr>
        </p:nvSpPr>
        <p:spPr/>
        <p:txBody>
          <a:bodyPr/>
          <a:lstStyle/>
          <a:p>
            <a:pPr>
              <a:defRPr/>
            </a:pPr>
            <a:fld id="{BBD5DDF3-9C12-4076-9CE2-3C572DF183D4}" type="slidenum">
              <a:rPr lang="en-US" altLang="en-US" smtClean="0"/>
              <a:pPr>
                <a:defRPr/>
              </a:pPr>
              <a:t>4</a:t>
            </a:fld>
            <a:endParaRPr lang="en-US" altLang="en-US"/>
          </a:p>
        </p:txBody>
      </p:sp>
    </p:spTree>
    <p:extLst>
      <p:ext uri="{BB962C8B-B14F-4D97-AF65-F5344CB8AC3E}">
        <p14:creationId xmlns:p14="http://schemas.microsoft.com/office/powerpoint/2010/main" val="304072497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81923"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smtClean="0"/>
          </a:p>
        </p:txBody>
      </p:sp>
      <p:sp>
        <p:nvSpPr>
          <p:cNvPr id="81924"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MS PGothic" panose="020B0600070205080204" pitchFamily="34" charset="-128"/>
              </a:defRPr>
            </a:lvl1pPr>
            <a:lvl2pPr marL="742950" indent="-285750">
              <a:defRPr>
                <a:solidFill>
                  <a:schemeClr val="tx1"/>
                </a:solidFill>
                <a:latin typeface="Calibri" panose="020F0502020204030204" pitchFamily="34" charset="0"/>
                <a:ea typeface="MS PGothic" panose="020B0600070205080204" pitchFamily="34" charset="-128"/>
              </a:defRPr>
            </a:lvl2pPr>
            <a:lvl3pPr marL="1143000" indent="-228600">
              <a:defRPr>
                <a:solidFill>
                  <a:schemeClr val="tx1"/>
                </a:solidFill>
                <a:latin typeface="Calibri" panose="020F0502020204030204" pitchFamily="34" charset="0"/>
                <a:ea typeface="MS PGothic" panose="020B0600070205080204" pitchFamily="34" charset="-128"/>
              </a:defRPr>
            </a:lvl3pPr>
            <a:lvl4pPr marL="1600200" indent="-228600">
              <a:defRPr>
                <a:solidFill>
                  <a:schemeClr val="tx1"/>
                </a:solidFill>
                <a:latin typeface="Calibri" panose="020F0502020204030204" pitchFamily="34" charset="0"/>
                <a:ea typeface="MS PGothic" panose="020B0600070205080204" pitchFamily="34" charset="-128"/>
              </a:defRPr>
            </a:lvl4pPr>
            <a:lvl5pPr marL="2057400" indent="-228600">
              <a:defRPr>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fld id="{87AAD96F-D883-4543-8418-39D6298D530F}" type="slidenum">
              <a:rPr lang="en-US" altLang="en-US" smtClean="0"/>
              <a:pPr/>
              <a:t>37</a:t>
            </a:fld>
            <a:endParaRPr lang="en-US" altLang="en-US" smtClean="0"/>
          </a:p>
        </p:txBody>
      </p:sp>
    </p:spTree>
    <p:extLst>
      <p:ext uri="{BB962C8B-B14F-4D97-AF65-F5344CB8AC3E}">
        <p14:creationId xmlns:p14="http://schemas.microsoft.com/office/powerpoint/2010/main" val="325462787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84995"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smtClean="0"/>
          </a:p>
        </p:txBody>
      </p:sp>
      <p:sp>
        <p:nvSpPr>
          <p:cNvPr id="84996"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MS PGothic" panose="020B0600070205080204" pitchFamily="34" charset="-128"/>
              </a:defRPr>
            </a:lvl1pPr>
            <a:lvl2pPr marL="742950" indent="-285750">
              <a:defRPr>
                <a:solidFill>
                  <a:schemeClr val="tx1"/>
                </a:solidFill>
                <a:latin typeface="Calibri" panose="020F0502020204030204" pitchFamily="34" charset="0"/>
                <a:ea typeface="MS PGothic" panose="020B0600070205080204" pitchFamily="34" charset="-128"/>
              </a:defRPr>
            </a:lvl2pPr>
            <a:lvl3pPr marL="1143000" indent="-228600">
              <a:defRPr>
                <a:solidFill>
                  <a:schemeClr val="tx1"/>
                </a:solidFill>
                <a:latin typeface="Calibri" panose="020F0502020204030204" pitchFamily="34" charset="0"/>
                <a:ea typeface="MS PGothic" panose="020B0600070205080204" pitchFamily="34" charset="-128"/>
              </a:defRPr>
            </a:lvl3pPr>
            <a:lvl4pPr marL="1600200" indent="-228600">
              <a:defRPr>
                <a:solidFill>
                  <a:schemeClr val="tx1"/>
                </a:solidFill>
                <a:latin typeface="Calibri" panose="020F0502020204030204" pitchFamily="34" charset="0"/>
                <a:ea typeface="MS PGothic" panose="020B0600070205080204" pitchFamily="34" charset="-128"/>
              </a:defRPr>
            </a:lvl4pPr>
            <a:lvl5pPr marL="2057400" indent="-228600">
              <a:defRPr>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fld id="{2524B906-AE67-4F1E-927C-F1CC7661B8BE}" type="slidenum">
              <a:rPr lang="en-US" altLang="en-US" smtClean="0"/>
              <a:pPr/>
              <a:t>39</a:t>
            </a:fld>
            <a:endParaRPr lang="en-US" altLang="en-US" smtClean="0"/>
          </a:p>
        </p:txBody>
      </p:sp>
    </p:spTree>
    <p:extLst>
      <p:ext uri="{BB962C8B-B14F-4D97-AF65-F5344CB8AC3E}">
        <p14:creationId xmlns:p14="http://schemas.microsoft.com/office/powerpoint/2010/main" val="97841219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From admin perspective , we evaluate</a:t>
            </a:r>
            <a:r>
              <a:rPr lang="en-US" baseline="0" dirty="0" smtClean="0"/>
              <a:t>d the policies and determined the number of conflicts. The conflicts were of varying types and the resolution method utilized was a superset priority. With the increase in the number of rules and conflicts time for detection and resolution of conflicts did increase but not significantly. </a:t>
            </a:r>
            <a:endParaRPr lang="en-US" dirty="0"/>
          </a:p>
        </p:txBody>
      </p:sp>
      <p:sp>
        <p:nvSpPr>
          <p:cNvPr id="4" name="Slide Number Placeholder 3"/>
          <p:cNvSpPr>
            <a:spLocks noGrp="1"/>
          </p:cNvSpPr>
          <p:nvPr>
            <p:ph type="sldNum" sz="quarter" idx="10"/>
          </p:nvPr>
        </p:nvSpPr>
        <p:spPr/>
        <p:txBody>
          <a:bodyPr/>
          <a:lstStyle/>
          <a:p>
            <a:pPr>
              <a:defRPr/>
            </a:pPr>
            <a:fld id="{BBD5DDF3-9C12-4076-9CE2-3C572DF183D4}" type="slidenum">
              <a:rPr lang="en-US" altLang="en-US" smtClean="0"/>
              <a:pPr>
                <a:defRPr/>
              </a:pPr>
              <a:t>42</a:t>
            </a:fld>
            <a:endParaRPr lang="en-US" altLang="en-US"/>
          </a:p>
        </p:txBody>
      </p:sp>
    </p:spTree>
    <p:extLst>
      <p:ext uri="{BB962C8B-B14F-4D97-AF65-F5344CB8AC3E}">
        <p14:creationId xmlns:p14="http://schemas.microsoft.com/office/powerpoint/2010/main" val="198873343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performed 3 evaluations on the policy engine side: </a:t>
            </a:r>
          </a:p>
          <a:p>
            <a:pPr marL="171450" indent="-171450">
              <a:buFontTx/>
              <a:buChar char="-"/>
            </a:pPr>
            <a:r>
              <a:rPr lang="en-US" dirty="0" smtClean="0"/>
              <a:t>We evaluated the Policy enforcement time versus the number</a:t>
            </a:r>
            <a:r>
              <a:rPr lang="en-US" baseline="0" dirty="0" smtClean="0"/>
              <a:t> of vehicles</a:t>
            </a:r>
          </a:p>
          <a:p>
            <a:pPr marL="171450" indent="-171450">
              <a:buFontTx/>
              <a:buChar char="-"/>
            </a:pPr>
            <a:r>
              <a:rPr lang="en-US" baseline="0" dirty="0" smtClean="0"/>
              <a:t>We evaluate the Policy Decision time versus the number of vehicles</a:t>
            </a:r>
          </a:p>
          <a:p>
            <a:pPr marL="171450" indent="-171450">
              <a:buFontTx/>
              <a:buChar char="-"/>
            </a:pPr>
            <a:r>
              <a:rPr lang="en-US" baseline="0" dirty="0" smtClean="0"/>
              <a:t>We evaluate the Attribute Resolution Time vs number of vehicles. </a:t>
            </a:r>
          </a:p>
          <a:p>
            <a:pPr marL="0" indent="0">
              <a:buFontTx/>
              <a:buNone/>
            </a:pPr>
            <a:endParaRPr lang="en-US" smtClean="0"/>
          </a:p>
          <a:p>
            <a:endParaRPr lang="en-US" dirty="0"/>
          </a:p>
        </p:txBody>
      </p:sp>
      <p:sp>
        <p:nvSpPr>
          <p:cNvPr id="4" name="Slide Number Placeholder 3"/>
          <p:cNvSpPr>
            <a:spLocks noGrp="1"/>
          </p:cNvSpPr>
          <p:nvPr>
            <p:ph type="sldNum" sz="quarter" idx="10"/>
          </p:nvPr>
        </p:nvSpPr>
        <p:spPr/>
        <p:txBody>
          <a:bodyPr/>
          <a:lstStyle/>
          <a:p>
            <a:pPr>
              <a:defRPr/>
            </a:pPr>
            <a:fld id="{BBD5DDF3-9C12-4076-9CE2-3C572DF183D4}" type="slidenum">
              <a:rPr lang="en-US" altLang="en-US" smtClean="0"/>
              <a:pPr>
                <a:defRPr/>
              </a:pPr>
              <a:t>43</a:t>
            </a:fld>
            <a:endParaRPr lang="en-US" altLang="en-US"/>
          </a:p>
        </p:txBody>
      </p:sp>
    </p:spTree>
    <p:extLst>
      <p:ext uri="{BB962C8B-B14F-4D97-AF65-F5344CB8AC3E}">
        <p14:creationId xmlns:p14="http://schemas.microsoft.com/office/powerpoint/2010/main" val="346310873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48131"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smtClean="0"/>
              <a:t>Multiple Gateway Instances and clients connect to a single Gateway Node to provide resource support.</a:t>
            </a:r>
          </a:p>
          <a:p>
            <a:endParaRPr lang="en-US" altLang="en-US" smtClean="0"/>
          </a:p>
        </p:txBody>
      </p:sp>
      <p:sp>
        <p:nvSpPr>
          <p:cNvPr id="48132"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MS PGothic" panose="020B0600070205080204" pitchFamily="34" charset="-128"/>
              </a:defRPr>
            </a:lvl1pPr>
            <a:lvl2pPr marL="742950" indent="-285750">
              <a:defRPr>
                <a:solidFill>
                  <a:schemeClr val="tx1"/>
                </a:solidFill>
                <a:latin typeface="Calibri" panose="020F0502020204030204" pitchFamily="34" charset="0"/>
                <a:ea typeface="MS PGothic" panose="020B0600070205080204" pitchFamily="34" charset="-128"/>
              </a:defRPr>
            </a:lvl2pPr>
            <a:lvl3pPr marL="1143000" indent="-228600">
              <a:defRPr>
                <a:solidFill>
                  <a:schemeClr val="tx1"/>
                </a:solidFill>
                <a:latin typeface="Calibri" panose="020F0502020204030204" pitchFamily="34" charset="0"/>
                <a:ea typeface="MS PGothic" panose="020B0600070205080204" pitchFamily="34" charset="-128"/>
              </a:defRPr>
            </a:lvl3pPr>
            <a:lvl4pPr marL="1600200" indent="-228600">
              <a:defRPr>
                <a:solidFill>
                  <a:schemeClr val="tx1"/>
                </a:solidFill>
                <a:latin typeface="Calibri" panose="020F0502020204030204" pitchFamily="34" charset="0"/>
                <a:ea typeface="MS PGothic" panose="020B0600070205080204" pitchFamily="34" charset="-128"/>
              </a:defRPr>
            </a:lvl4pPr>
            <a:lvl5pPr marL="2057400" indent="-228600">
              <a:defRPr>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fld id="{4EF5608F-50F9-4F3B-923A-8D73D776D690}" type="slidenum">
              <a:rPr lang="en-US" altLang="en-US" smtClean="0"/>
              <a:pPr/>
              <a:t>53</a:t>
            </a:fld>
            <a:endParaRPr lang="en-US" altLang="en-US" smtClean="0"/>
          </a:p>
        </p:txBody>
      </p:sp>
    </p:spTree>
    <p:extLst>
      <p:ext uri="{BB962C8B-B14F-4D97-AF65-F5344CB8AC3E}">
        <p14:creationId xmlns:p14="http://schemas.microsoft.com/office/powerpoint/2010/main" val="264643909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19459"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marL="171450" indent="-171450">
              <a:buFontTx/>
              <a:buChar char="•"/>
            </a:pPr>
            <a:r>
              <a:rPr lang="en-US" altLang="en-US" smtClean="0"/>
              <a:t>Physical objects range from Health-Care monitoring devices and smart-watches to industrial manufacturing devices. </a:t>
            </a:r>
          </a:p>
          <a:p>
            <a:pPr marL="171450" indent="-171450">
              <a:buFontTx/>
              <a:buChar char="•"/>
            </a:pPr>
            <a:r>
              <a:rPr lang="en-US" altLang="en-US" smtClean="0"/>
              <a:t>Data stream is between assets and centralized management</a:t>
            </a:r>
          </a:p>
          <a:p>
            <a:pPr marL="171450" indent="-171450">
              <a:buFontTx/>
              <a:buChar char="•"/>
            </a:pPr>
            <a:r>
              <a:rPr lang="en-US" altLang="en-US" smtClean="0"/>
              <a:t>In CES 2015 press conference, these four companies committed towards the development of IoTs and an ecosystem to sustain them. </a:t>
            </a:r>
          </a:p>
          <a:p>
            <a:pPr marL="628650" lvl="1" indent="-171450">
              <a:buFontTx/>
              <a:buChar char="•"/>
            </a:pPr>
            <a:r>
              <a:rPr lang="en-US" altLang="en-US" smtClean="0"/>
              <a:t>Advanced Driver Assistance Systems and IoT are the next big things after smartphones</a:t>
            </a:r>
          </a:p>
          <a:p>
            <a:pPr marL="171450" indent="-171450">
              <a:buFontTx/>
              <a:buChar char="•"/>
            </a:pPr>
            <a:endParaRPr lang="en-US" altLang="en-US" smtClean="0"/>
          </a:p>
        </p:txBody>
      </p:sp>
      <p:sp>
        <p:nvSpPr>
          <p:cNvPr id="19460"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MS PGothic" panose="020B0600070205080204" pitchFamily="34" charset="-128"/>
              </a:defRPr>
            </a:lvl1pPr>
            <a:lvl2pPr marL="742950" indent="-285750">
              <a:defRPr>
                <a:solidFill>
                  <a:schemeClr val="tx1"/>
                </a:solidFill>
                <a:latin typeface="Calibri" panose="020F0502020204030204" pitchFamily="34" charset="0"/>
                <a:ea typeface="MS PGothic" panose="020B0600070205080204" pitchFamily="34" charset="-128"/>
              </a:defRPr>
            </a:lvl2pPr>
            <a:lvl3pPr marL="1143000" indent="-228600">
              <a:defRPr>
                <a:solidFill>
                  <a:schemeClr val="tx1"/>
                </a:solidFill>
                <a:latin typeface="Calibri" panose="020F0502020204030204" pitchFamily="34" charset="0"/>
                <a:ea typeface="MS PGothic" panose="020B0600070205080204" pitchFamily="34" charset="-128"/>
              </a:defRPr>
            </a:lvl3pPr>
            <a:lvl4pPr marL="1600200" indent="-228600">
              <a:defRPr>
                <a:solidFill>
                  <a:schemeClr val="tx1"/>
                </a:solidFill>
                <a:latin typeface="Calibri" panose="020F0502020204030204" pitchFamily="34" charset="0"/>
                <a:ea typeface="MS PGothic" panose="020B0600070205080204" pitchFamily="34" charset="-128"/>
              </a:defRPr>
            </a:lvl4pPr>
            <a:lvl5pPr marL="2057400" indent="-228600">
              <a:defRPr>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fld id="{7C92C6CF-2391-469E-B944-2D26B648620C}" type="slidenum">
              <a:rPr lang="en-US" altLang="en-US" smtClean="0"/>
              <a:pPr/>
              <a:t>56</a:t>
            </a:fld>
            <a:endParaRPr lang="en-US" altLang="en-US" smtClean="0"/>
          </a:p>
        </p:txBody>
      </p:sp>
    </p:spTree>
    <p:extLst>
      <p:ext uri="{BB962C8B-B14F-4D97-AF65-F5344CB8AC3E}">
        <p14:creationId xmlns:p14="http://schemas.microsoft.com/office/powerpoint/2010/main" val="353454590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21507"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smtClean="0"/>
              <a:t>IoE concepts brings multiple moving components together and results in the generation of large quantity of data.</a:t>
            </a:r>
          </a:p>
        </p:txBody>
      </p:sp>
      <p:sp>
        <p:nvSpPr>
          <p:cNvPr id="21508"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MS PGothic" panose="020B0600070205080204" pitchFamily="34" charset="-128"/>
              </a:defRPr>
            </a:lvl1pPr>
            <a:lvl2pPr marL="742950" indent="-285750">
              <a:defRPr>
                <a:solidFill>
                  <a:schemeClr val="tx1"/>
                </a:solidFill>
                <a:latin typeface="Calibri" panose="020F0502020204030204" pitchFamily="34" charset="0"/>
                <a:ea typeface="MS PGothic" panose="020B0600070205080204" pitchFamily="34" charset="-128"/>
              </a:defRPr>
            </a:lvl2pPr>
            <a:lvl3pPr marL="1143000" indent="-228600">
              <a:defRPr>
                <a:solidFill>
                  <a:schemeClr val="tx1"/>
                </a:solidFill>
                <a:latin typeface="Calibri" panose="020F0502020204030204" pitchFamily="34" charset="0"/>
                <a:ea typeface="MS PGothic" panose="020B0600070205080204" pitchFamily="34" charset="-128"/>
              </a:defRPr>
            </a:lvl3pPr>
            <a:lvl4pPr marL="1600200" indent="-228600">
              <a:defRPr>
                <a:solidFill>
                  <a:schemeClr val="tx1"/>
                </a:solidFill>
                <a:latin typeface="Calibri" panose="020F0502020204030204" pitchFamily="34" charset="0"/>
                <a:ea typeface="MS PGothic" panose="020B0600070205080204" pitchFamily="34" charset="-128"/>
              </a:defRPr>
            </a:lvl4pPr>
            <a:lvl5pPr marL="2057400" indent="-228600">
              <a:defRPr>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fld id="{B5BA2751-DC5C-4528-9C60-6FCF7A611CD9}" type="slidenum">
              <a:rPr lang="en-US" altLang="en-US" smtClean="0"/>
              <a:pPr/>
              <a:t>57</a:t>
            </a:fld>
            <a:endParaRPr lang="en-US" altLang="en-US" smtClean="0"/>
          </a:p>
        </p:txBody>
      </p:sp>
    </p:spTree>
    <p:extLst>
      <p:ext uri="{BB962C8B-B14F-4D97-AF65-F5344CB8AC3E}">
        <p14:creationId xmlns:p14="http://schemas.microsoft.com/office/powerpoint/2010/main" val="194532983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24579"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lvl="1"/>
            <a:r>
              <a:rPr lang="en-US" altLang="en-US" smtClean="0"/>
              <a:t>IoTs can : </a:t>
            </a:r>
          </a:p>
          <a:p>
            <a:pPr lvl="1"/>
            <a:r>
              <a:rPr lang="en-US" altLang="en-US" smtClean="0"/>
              <a:t>Process data within themselves rather than requiring a trip to the cloud.</a:t>
            </a:r>
          </a:p>
          <a:p>
            <a:pPr lvl="1"/>
            <a:r>
              <a:rPr lang="en-US" altLang="en-US" smtClean="0"/>
              <a:t>IoTs would need a </a:t>
            </a:r>
            <a:r>
              <a:rPr lang="en-US" altLang="en-US" smtClean="0">
                <a:solidFill>
                  <a:srgbClr val="00B050"/>
                </a:solidFill>
              </a:rPr>
              <a:t>decentralized</a:t>
            </a:r>
            <a:r>
              <a:rPr lang="en-US" altLang="en-US" smtClean="0"/>
              <a:t> data model where only relevant data and virtualization resources are combined, creating a </a:t>
            </a:r>
            <a:r>
              <a:rPr lang="en-US" altLang="en-US" i="1" smtClean="0">
                <a:solidFill>
                  <a:schemeClr val="accent1"/>
                </a:solidFill>
              </a:rPr>
              <a:t>web of connectivity</a:t>
            </a:r>
          </a:p>
          <a:p>
            <a:pPr lvl="1"/>
            <a:endParaRPr lang="en-US" altLang="en-US" i="1" smtClean="0">
              <a:solidFill>
                <a:schemeClr val="accent1"/>
              </a:solidFill>
            </a:endParaRPr>
          </a:p>
          <a:p>
            <a:pPr lvl="1"/>
            <a:endParaRPr lang="en-US" altLang="en-US" i="1" smtClean="0">
              <a:solidFill>
                <a:schemeClr val="accent1"/>
              </a:solidFill>
            </a:endParaRPr>
          </a:p>
        </p:txBody>
      </p:sp>
      <p:sp>
        <p:nvSpPr>
          <p:cNvPr id="24580"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MS PGothic" panose="020B0600070205080204" pitchFamily="34" charset="-128"/>
              </a:defRPr>
            </a:lvl1pPr>
            <a:lvl2pPr marL="742950" indent="-285750">
              <a:defRPr>
                <a:solidFill>
                  <a:schemeClr val="tx1"/>
                </a:solidFill>
                <a:latin typeface="Calibri" panose="020F0502020204030204" pitchFamily="34" charset="0"/>
                <a:ea typeface="MS PGothic" panose="020B0600070205080204" pitchFamily="34" charset="-128"/>
              </a:defRPr>
            </a:lvl2pPr>
            <a:lvl3pPr marL="1143000" indent="-228600">
              <a:defRPr>
                <a:solidFill>
                  <a:schemeClr val="tx1"/>
                </a:solidFill>
                <a:latin typeface="Calibri" panose="020F0502020204030204" pitchFamily="34" charset="0"/>
                <a:ea typeface="MS PGothic" panose="020B0600070205080204" pitchFamily="34" charset="-128"/>
              </a:defRPr>
            </a:lvl3pPr>
            <a:lvl4pPr marL="1600200" indent="-228600">
              <a:defRPr>
                <a:solidFill>
                  <a:schemeClr val="tx1"/>
                </a:solidFill>
                <a:latin typeface="Calibri" panose="020F0502020204030204" pitchFamily="34" charset="0"/>
                <a:ea typeface="MS PGothic" panose="020B0600070205080204" pitchFamily="34" charset="-128"/>
              </a:defRPr>
            </a:lvl4pPr>
            <a:lvl5pPr marL="2057400" indent="-228600">
              <a:defRPr>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fld id="{C67DE234-FCF8-4114-81E1-20475F80BF3B}" type="slidenum">
              <a:rPr lang="en-US" altLang="en-US" smtClean="0"/>
              <a:pPr/>
              <a:t>59</a:t>
            </a:fld>
            <a:endParaRPr lang="en-US" altLang="en-US" smtClean="0"/>
          </a:p>
        </p:txBody>
      </p:sp>
    </p:spTree>
    <p:extLst>
      <p:ext uri="{BB962C8B-B14F-4D97-AF65-F5344CB8AC3E}">
        <p14:creationId xmlns:p14="http://schemas.microsoft.com/office/powerpoint/2010/main" val="227230711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defRPr/>
            </a:pPr>
            <a:r>
              <a:rPr lang="en-US" altLang="en-US" dirty="0" err="1" smtClean="0"/>
              <a:t>IoTs</a:t>
            </a:r>
            <a:r>
              <a:rPr lang="en-US" altLang="en-US" dirty="0" smtClean="0"/>
              <a:t> create a data explosion with billions of devices communicating with the web, uploading and downloading data in the cloud.</a:t>
            </a:r>
          </a:p>
          <a:p>
            <a:pPr marL="171450" indent="-171450">
              <a:buFont typeface="Arial" panose="020B0604020202020204" pitchFamily="34" charset="0"/>
              <a:buChar char="•"/>
              <a:defRPr/>
            </a:pPr>
            <a:r>
              <a:rPr lang="en-US" altLang="en-US" dirty="0" smtClean="0"/>
              <a:t>Data explosion leads to large quantitative analytical aggregation and higher wait times. </a:t>
            </a:r>
          </a:p>
          <a:p>
            <a:pPr marL="171450" indent="-171450">
              <a:buFont typeface="Arial" panose="020B0604020202020204" pitchFamily="34" charset="0"/>
              <a:buChar char="•"/>
              <a:defRPr/>
            </a:pPr>
            <a:r>
              <a:rPr lang="en-US" altLang="en-US" dirty="0" smtClean="0"/>
              <a:t>Big Data problem creates hindrance to real-time data aggregation and robust communication support. </a:t>
            </a:r>
          </a:p>
          <a:p>
            <a:pPr marL="171450" indent="-171450">
              <a:buFont typeface="Arial" panose="020B0604020202020204" pitchFamily="34" charset="0"/>
              <a:buChar char="•"/>
              <a:defRPr/>
            </a:pPr>
            <a:r>
              <a:rPr lang="en-US" altLang="en-US" dirty="0" smtClean="0"/>
              <a:t>Utilizing GORE paradigm, the realization of near real-time response, through distributive localized systems is achieved for </a:t>
            </a:r>
            <a:r>
              <a:rPr lang="en-US" altLang="en-US" dirty="0" err="1" smtClean="0"/>
              <a:t>IoTs</a:t>
            </a:r>
            <a:r>
              <a:rPr lang="en-US" altLang="en-US" dirty="0" smtClean="0"/>
              <a:t> interacting in this interoperable system.</a:t>
            </a:r>
          </a:p>
          <a:p>
            <a:pPr>
              <a:defRPr/>
            </a:pPr>
            <a:endParaRPr lang="en-US" dirty="0"/>
          </a:p>
        </p:txBody>
      </p:sp>
      <p:sp>
        <p:nvSpPr>
          <p:cNvPr id="100356"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MS PGothic" panose="020B0600070205080204" pitchFamily="34" charset="-128"/>
              </a:defRPr>
            </a:lvl1pPr>
            <a:lvl2pPr marL="742950" indent="-285750">
              <a:defRPr>
                <a:solidFill>
                  <a:schemeClr val="tx1"/>
                </a:solidFill>
                <a:latin typeface="Calibri" panose="020F0502020204030204" pitchFamily="34" charset="0"/>
                <a:ea typeface="MS PGothic" panose="020B0600070205080204" pitchFamily="34" charset="-128"/>
              </a:defRPr>
            </a:lvl2pPr>
            <a:lvl3pPr marL="1143000" indent="-228600">
              <a:defRPr>
                <a:solidFill>
                  <a:schemeClr val="tx1"/>
                </a:solidFill>
                <a:latin typeface="Calibri" panose="020F0502020204030204" pitchFamily="34" charset="0"/>
                <a:ea typeface="MS PGothic" panose="020B0600070205080204" pitchFamily="34" charset="-128"/>
              </a:defRPr>
            </a:lvl3pPr>
            <a:lvl4pPr marL="1600200" indent="-228600">
              <a:defRPr>
                <a:solidFill>
                  <a:schemeClr val="tx1"/>
                </a:solidFill>
                <a:latin typeface="Calibri" panose="020F0502020204030204" pitchFamily="34" charset="0"/>
                <a:ea typeface="MS PGothic" panose="020B0600070205080204" pitchFamily="34" charset="-128"/>
              </a:defRPr>
            </a:lvl4pPr>
            <a:lvl5pPr marL="2057400" indent="-228600">
              <a:defRPr>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fld id="{46DC93AA-0F73-4A07-BF40-2D903157B2E5}" type="slidenum">
              <a:rPr lang="en-US" altLang="en-US" smtClean="0"/>
              <a:pPr/>
              <a:t>61</a:t>
            </a:fld>
            <a:endParaRPr lang="en-US" altLang="en-US" smtClean="0"/>
          </a:p>
        </p:txBody>
      </p:sp>
    </p:spTree>
    <p:extLst>
      <p:ext uri="{BB962C8B-B14F-4D97-AF65-F5344CB8AC3E}">
        <p14:creationId xmlns:p14="http://schemas.microsoft.com/office/powerpoint/2010/main" val="299078543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32771"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smtClean="0"/>
          </a:p>
        </p:txBody>
      </p:sp>
      <p:sp>
        <p:nvSpPr>
          <p:cNvPr id="32772"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MS PGothic" panose="020B0600070205080204" pitchFamily="34" charset="-128"/>
              </a:defRPr>
            </a:lvl1pPr>
            <a:lvl2pPr marL="742950" indent="-285750">
              <a:defRPr>
                <a:solidFill>
                  <a:schemeClr val="tx1"/>
                </a:solidFill>
                <a:latin typeface="Calibri" panose="020F0502020204030204" pitchFamily="34" charset="0"/>
                <a:ea typeface="MS PGothic" panose="020B0600070205080204" pitchFamily="34" charset="-128"/>
              </a:defRPr>
            </a:lvl2pPr>
            <a:lvl3pPr marL="1143000" indent="-228600">
              <a:defRPr>
                <a:solidFill>
                  <a:schemeClr val="tx1"/>
                </a:solidFill>
                <a:latin typeface="Calibri" panose="020F0502020204030204" pitchFamily="34" charset="0"/>
                <a:ea typeface="MS PGothic" panose="020B0600070205080204" pitchFamily="34" charset="-128"/>
              </a:defRPr>
            </a:lvl3pPr>
            <a:lvl4pPr marL="1600200" indent="-228600">
              <a:defRPr>
                <a:solidFill>
                  <a:schemeClr val="tx1"/>
                </a:solidFill>
                <a:latin typeface="Calibri" panose="020F0502020204030204" pitchFamily="34" charset="0"/>
                <a:ea typeface="MS PGothic" panose="020B0600070205080204" pitchFamily="34" charset="-128"/>
              </a:defRPr>
            </a:lvl4pPr>
            <a:lvl5pPr marL="2057400" indent="-228600">
              <a:defRPr>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fld id="{3BABA7F4-506C-451F-8A0B-32320CF5B37D}" type="slidenum">
              <a:rPr lang="en-US" altLang="en-US" smtClean="0"/>
              <a:pPr/>
              <a:t>64</a:t>
            </a:fld>
            <a:endParaRPr lang="en-US" altLang="en-US" smtClean="0"/>
          </a:p>
        </p:txBody>
      </p:sp>
    </p:spTree>
    <p:extLst>
      <p:ext uri="{BB962C8B-B14F-4D97-AF65-F5344CB8AC3E}">
        <p14:creationId xmlns:p14="http://schemas.microsoft.com/office/powerpoint/2010/main" val="6038785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Current </a:t>
            </a:r>
            <a:r>
              <a:rPr lang="en-US" dirty="0" err="1" smtClean="0"/>
              <a:t>IoT</a:t>
            </a:r>
            <a:r>
              <a:rPr lang="en-US" baseline="0" dirty="0" smtClean="0"/>
              <a:t> – IT infrastructure is centralized.</a:t>
            </a:r>
          </a:p>
          <a:p>
            <a:r>
              <a:rPr lang="en-US" baseline="0" dirty="0" err="1" smtClean="0"/>
              <a:t>IoTs</a:t>
            </a:r>
            <a:r>
              <a:rPr lang="en-US" baseline="0" dirty="0" smtClean="0"/>
              <a:t> communicate with each other or directly with the cloud data center to upload or retrieve data for processing a users request.</a:t>
            </a:r>
          </a:p>
          <a:p>
            <a:r>
              <a:rPr lang="en-US" baseline="0" dirty="0" smtClean="0"/>
              <a:t>Current cloud models are centralized. All the data is store in a large data center which is virtualized to provide on-demand access to users. </a:t>
            </a:r>
          </a:p>
          <a:p>
            <a:endParaRPr lang="en-US" baseline="0" dirty="0" smtClean="0"/>
          </a:p>
          <a:p>
            <a:r>
              <a:rPr lang="en-US" baseline="0" dirty="0" smtClean="0"/>
              <a:t>However, </a:t>
            </a:r>
            <a:r>
              <a:rPr lang="en-US" baseline="0" dirty="0" err="1" smtClean="0"/>
              <a:t>IoTs</a:t>
            </a:r>
            <a:r>
              <a:rPr lang="en-US" baseline="0" dirty="0" smtClean="0"/>
              <a:t> require a decentralized approach to data analysis. </a:t>
            </a:r>
          </a:p>
          <a:p>
            <a:r>
              <a:rPr lang="en-US" baseline="0" dirty="0" smtClean="0"/>
              <a:t>They only require a small portion of a large data dump to achieve the necessary results for a request.</a:t>
            </a:r>
          </a:p>
          <a:p>
            <a:endParaRPr lang="en-US" baseline="0" dirty="0" smtClean="0"/>
          </a:p>
          <a:p>
            <a:r>
              <a:rPr lang="en-US" baseline="0" dirty="0" smtClean="0"/>
              <a:t>A paradigm is required that would sit between smart devices and cloud data centers. </a:t>
            </a:r>
          </a:p>
          <a:p>
            <a:r>
              <a:rPr lang="en-US" baseline="0" dirty="0" smtClean="0"/>
              <a:t>A model capable to handle large user requests, and query minimal data from the cloud and store the data for short term use and intelligently determine data that is irrelevant.</a:t>
            </a:r>
          </a:p>
          <a:p>
            <a:r>
              <a:rPr lang="en-US" baseline="0" dirty="0" smtClean="0"/>
              <a:t>Such a model would sit at the edge of the network.</a:t>
            </a:r>
            <a:endParaRPr lang="en-US" dirty="0"/>
          </a:p>
        </p:txBody>
      </p:sp>
      <p:sp>
        <p:nvSpPr>
          <p:cNvPr id="4" name="Slide Number Placeholder 3"/>
          <p:cNvSpPr>
            <a:spLocks noGrp="1"/>
          </p:cNvSpPr>
          <p:nvPr>
            <p:ph type="sldNum" sz="quarter" idx="10"/>
          </p:nvPr>
        </p:nvSpPr>
        <p:spPr/>
        <p:txBody>
          <a:bodyPr/>
          <a:lstStyle/>
          <a:p>
            <a:pPr>
              <a:defRPr/>
            </a:pPr>
            <a:fld id="{BBD5DDF3-9C12-4076-9CE2-3C572DF183D4}" type="slidenum">
              <a:rPr lang="en-US" altLang="en-US" smtClean="0"/>
              <a:pPr>
                <a:defRPr/>
              </a:pPr>
              <a:t>5</a:t>
            </a:fld>
            <a:endParaRPr lang="en-US" altLang="en-US"/>
          </a:p>
        </p:txBody>
      </p:sp>
    </p:spTree>
    <p:extLst>
      <p:ext uri="{BB962C8B-B14F-4D97-AF65-F5344CB8AC3E}">
        <p14:creationId xmlns:p14="http://schemas.microsoft.com/office/powerpoint/2010/main" val="319093373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457200" rtl="0" eaLnBrk="0" fontAlgn="base" latinLnBrk="0" hangingPunct="0">
              <a:lnSpc>
                <a:spcPct val="100000"/>
              </a:lnSpc>
              <a:spcBef>
                <a:spcPct val="30000"/>
              </a:spcBef>
              <a:spcAft>
                <a:spcPct val="0"/>
              </a:spcAft>
              <a:buClrTx/>
              <a:buSzTx/>
              <a:buFontTx/>
              <a:buNone/>
              <a:tabLst/>
              <a:defRPr/>
            </a:pPr>
            <a:r>
              <a:rPr lang="en-US" altLang="en-US" dirty="0" smtClean="0"/>
              <a:t>Primary data aggregation for </a:t>
            </a:r>
            <a:r>
              <a:rPr lang="en-US" altLang="en-US" dirty="0" err="1" smtClean="0"/>
              <a:t>IoT</a:t>
            </a:r>
            <a:r>
              <a:rPr lang="en-US" altLang="en-US" dirty="0" smtClean="0"/>
              <a:t> devices occurs in this layer</a:t>
            </a:r>
          </a:p>
          <a:p>
            <a:endParaRPr lang="en-US" dirty="0"/>
          </a:p>
        </p:txBody>
      </p:sp>
      <p:sp>
        <p:nvSpPr>
          <p:cNvPr id="4" name="Slide Number Placeholder 3"/>
          <p:cNvSpPr>
            <a:spLocks noGrp="1"/>
          </p:cNvSpPr>
          <p:nvPr>
            <p:ph type="sldNum" sz="quarter" idx="10"/>
          </p:nvPr>
        </p:nvSpPr>
        <p:spPr/>
        <p:txBody>
          <a:bodyPr/>
          <a:lstStyle/>
          <a:p>
            <a:pPr>
              <a:defRPr/>
            </a:pPr>
            <a:fld id="{BBD5DDF3-9C12-4076-9CE2-3C572DF183D4}" type="slidenum">
              <a:rPr lang="en-US" altLang="en-US" smtClean="0"/>
              <a:pPr>
                <a:defRPr/>
              </a:pPr>
              <a:t>68</a:t>
            </a:fld>
            <a:endParaRPr lang="en-US" altLang="en-US"/>
          </a:p>
        </p:txBody>
      </p:sp>
    </p:spTree>
    <p:extLst>
      <p:ext uri="{BB962C8B-B14F-4D97-AF65-F5344CB8AC3E}">
        <p14:creationId xmlns:p14="http://schemas.microsoft.com/office/powerpoint/2010/main" val="4170009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Both research approaches fail to account for : Data distribution and User Access provisioning and management. </a:t>
            </a:r>
          </a:p>
          <a:p>
            <a:r>
              <a:rPr lang="en-US" dirty="0" smtClean="0"/>
              <a:t>Critical components for a paradigm designed to function at the edge of the network. </a:t>
            </a:r>
          </a:p>
          <a:p>
            <a:endParaRPr lang="en-US" dirty="0"/>
          </a:p>
        </p:txBody>
      </p:sp>
      <p:sp>
        <p:nvSpPr>
          <p:cNvPr id="4" name="Slide Number Placeholder 3"/>
          <p:cNvSpPr>
            <a:spLocks noGrp="1"/>
          </p:cNvSpPr>
          <p:nvPr>
            <p:ph type="sldNum" sz="quarter" idx="10"/>
          </p:nvPr>
        </p:nvSpPr>
        <p:spPr/>
        <p:txBody>
          <a:bodyPr/>
          <a:lstStyle/>
          <a:p>
            <a:pPr>
              <a:defRPr/>
            </a:pPr>
            <a:fld id="{BBD5DDF3-9C12-4076-9CE2-3C572DF183D4}" type="slidenum">
              <a:rPr lang="en-US" altLang="en-US" smtClean="0"/>
              <a:pPr>
                <a:defRPr/>
              </a:pPr>
              <a:t>7</a:t>
            </a:fld>
            <a:endParaRPr lang="en-US" altLang="en-US"/>
          </a:p>
        </p:txBody>
      </p:sp>
    </p:spTree>
    <p:extLst>
      <p:ext uri="{BB962C8B-B14F-4D97-AF65-F5344CB8AC3E}">
        <p14:creationId xmlns:p14="http://schemas.microsoft.com/office/powerpoint/2010/main" val="37852799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Before</a:t>
            </a:r>
            <a:r>
              <a:rPr lang="en-US" baseline="0" dirty="0" smtClean="0"/>
              <a:t> defining GORE, I don’t think you can put GORE term in the architecture</a:t>
            </a:r>
          </a:p>
          <a:p>
            <a:endParaRPr lang="en-US" dirty="0" smtClean="0"/>
          </a:p>
          <a:p>
            <a:r>
              <a:rPr lang="en-US" dirty="0" smtClean="0"/>
              <a:t>Our infrastructure like</a:t>
            </a:r>
            <a:r>
              <a:rPr lang="en-US" baseline="0" dirty="0" smtClean="0"/>
              <a:t> previous proposals is located at the edge of the network.  However it is more diverse and distributed , but also localized based on the location of the </a:t>
            </a:r>
            <a:r>
              <a:rPr lang="en-US" baseline="0" dirty="0" err="1" smtClean="0"/>
              <a:t>IoTs</a:t>
            </a:r>
            <a:r>
              <a:rPr lang="en-US" baseline="0" dirty="0" smtClean="0"/>
              <a:t>.</a:t>
            </a:r>
          </a:p>
          <a:p>
            <a:r>
              <a:rPr lang="en-US" baseline="0" dirty="0" smtClean="0"/>
              <a:t>By adding a middle layer called GORE, we enable the robust , real time communication and low latency provisioning of services by the GORE infrastructure.</a:t>
            </a:r>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BBD5DDF3-9C12-4076-9CE2-3C572DF183D4}" type="slidenum">
              <a:rPr lang="en-US" altLang="en-US" smtClean="0"/>
              <a:pPr>
                <a:defRPr/>
              </a:pPr>
              <a:t>8</a:t>
            </a:fld>
            <a:endParaRPr lang="en-US" altLang="en-US"/>
          </a:p>
        </p:txBody>
      </p:sp>
    </p:spTree>
    <p:extLst>
      <p:ext uri="{BB962C8B-B14F-4D97-AF65-F5344CB8AC3E}">
        <p14:creationId xmlns:p14="http://schemas.microsoft.com/office/powerpoint/2010/main" val="122016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28675"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smtClean="0"/>
              <a:t>Application localization combined with data globalization.</a:t>
            </a:r>
          </a:p>
          <a:p>
            <a:endParaRPr lang="en-US" altLang="en-US" smtClean="0"/>
          </a:p>
        </p:txBody>
      </p:sp>
      <p:sp>
        <p:nvSpPr>
          <p:cNvPr id="28676"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MS PGothic" panose="020B0600070205080204" pitchFamily="34" charset="-128"/>
              </a:defRPr>
            </a:lvl1pPr>
            <a:lvl2pPr marL="742950" indent="-285750">
              <a:defRPr>
                <a:solidFill>
                  <a:schemeClr val="tx1"/>
                </a:solidFill>
                <a:latin typeface="Calibri" panose="020F0502020204030204" pitchFamily="34" charset="0"/>
                <a:ea typeface="MS PGothic" panose="020B0600070205080204" pitchFamily="34" charset="-128"/>
              </a:defRPr>
            </a:lvl2pPr>
            <a:lvl3pPr marL="1143000" indent="-228600">
              <a:defRPr>
                <a:solidFill>
                  <a:schemeClr val="tx1"/>
                </a:solidFill>
                <a:latin typeface="Calibri" panose="020F0502020204030204" pitchFamily="34" charset="0"/>
                <a:ea typeface="MS PGothic" panose="020B0600070205080204" pitchFamily="34" charset="-128"/>
              </a:defRPr>
            </a:lvl3pPr>
            <a:lvl4pPr marL="1600200" indent="-228600">
              <a:defRPr>
                <a:solidFill>
                  <a:schemeClr val="tx1"/>
                </a:solidFill>
                <a:latin typeface="Calibri" panose="020F0502020204030204" pitchFamily="34" charset="0"/>
                <a:ea typeface="MS PGothic" panose="020B0600070205080204" pitchFamily="34" charset="-128"/>
              </a:defRPr>
            </a:lvl4pPr>
            <a:lvl5pPr marL="2057400" indent="-228600">
              <a:defRPr>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fld id="{C542079F-995B-4FDF-8CEA-7477583DDBA7}" type="slidenum">
              <a:rPr lang="en-US" altLang="en-US" smtClean="0"/>
              <a:pPr/>
              <a:t>9</a:t>
            </a:fld>
            <a:endParaRPr lang="en-US" altLang="en-US" smtClean="0"/>
          </a:p>
        </p:txBody>
      </p:sp>
    </p:spTree>
    <p:extLst>
      <p:ext uri="{BB962C8B-B14F-4D97-AF65-F5344CB8AC3E}">
        <p14:creationId xmlns:p14="http://schemas.microsoft.com/office/powerpoint/2010/main" val="5360850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36867"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dirty="0" smtClean="0">
                <a:solidFill>
                  <a:srgbClr val="00B050"/>
                </a:solidFill>
              </a:rPr>
              <a:t>Application Layer</a:t>
            </a:r>
            <a:r>
              <a:rPr lang="en-US" altLang="en-US" dirty="0" smtClean="0"/>
              <a:t>: Multi-tenant application hosting environment- “One size DOES NOT fit all”.</a:t>
            </a:r>
          </a:p>
          <a:p>
            <a:endParaRPr lang="en-US" altLang="en-US" dirty="0" smtClean="0"/>
          </a:p>
          <a:p>
            <a:r>
              <a:rPr lang="en-US" altLang="en-US" dirty="0" smtClean="0">
                <a:solidFill>
                  <a:srgbClr val="C00000"/>
                </a:solidFill>
              </a:rPr>
              <a:t>Orchestration Layer: </a:t>
            </a:r>
            <a:r>
              <a:rPr lang="en-US" altLang="en-US" dirty="0" smtClean="0"/>
              <a:t>Analysis and provisioning of resources and application services. Main Focus of our work. </a:t>
            </a:r>
          </a:p>
          <a:p>
            <a:endParaRPr lang="en-US" altLang="en-US" dirty="0" smtClean="0"/>
          </a:p>
          <a:p>
            <a:r>
              <a:rPr lang="en-US" altLang="en-US" dirty="0" smtClean="0">
                <a:solidFill>
                  <a:srgbClr val="7030A0"/>
                </a:solidFill>
              </a:rPr>
              <a:t>Resource Interface Layer: </a:t>
            </a:r>
            <a:r>
              <a:rPr lang="en-US" altLang="en-US" dirty="0" smtClean="0"/>
              <a:t>Flexible usability experience- Ability for developers to program application specific modules for hosted applications.</a:t>
            </a:r>
          </a:p>
          <a:p>
            <a:endParaRPr lang="en-US" altLang="en-US" dirty="0" smtClean="0"/>
          </a:p>
        </p:txBody>
      </p:sp>
      <p:sp>
        <p:nvSpPr>
          <p:cNvPr id="36868"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MS PGothic" panose="020B0600070205080204" pitchFamily="34" charset="-128"/>
              </a:defRPr>
            </a:lvl1pPr>
            <a:lvl2pPr marL="742950" indent="-285750">
              <a:defRPr>
                <a:solidFill>
                  <a:schemeClr val="tx1"/>
                </a:solidFill>
                <a:latin typeface="Calibri" panose="020F0502020204030204" pitchFamily="34" charset="0"/>
                <a:ea typeface="MS PGothic" panose="020B0600070205080204" pitchFamily="34" charset="-128"/>
              </a:defRPr>
            </a:lvl2pPr>
            <a:lvl3pPr marL="1143000" indent="-228600">
              <a:defRPr>
                <a:solidFill>
                  <a:schemeClr val="tx1"/>
                </a:solidFill>
                <a:latin typeface="Calibri" panose="020F0502020204030204" pitchFamily="34" charset="0"/>
                <a:ea typeface="MS PGothic" panose="020B0600070205080204" pitchFamily="34" charset="-128"/>
              </a:defRPr>
            </a:lvl3pPr>
            <a:lvl4pPr marL="1600200" indent="-228600">
              <a:defRPr>
                <a:solidFill>
                  <a:schemeClr val="tx1"/>
                </a:solidFill>
                <a:latin typeface="Calibri" panose="020F0502020204030204" pitchFamily="34" charset="0"/>
                <a:ea typeface="MS PGothic" panose="020B0600070205080204" pitchFamily="34" charset="-128"/>
              </a:defRPr>
            </a:lvl4pPr>
            <a:lvl5pPr marL="2057400" indent="-228600">
              <a:defRPr>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fld id="{FB2D4AFB-1DC7-4E19-B188-E105AE5B9426}" type="slidenum">
              <a:rPr lang="en-US" altLang="en-US" smtClean="0"/>
              <a:pPr/>
              <a:t>10</a:t>
            </a:fld>
            <a:endParaRPr lang="en-US" altLang="en-US" smtClean="0"/>
          </a:p>
        </p:txBody>
      </p:sp>
    </p:spTree>
    <p:extLst>
      <p:ext uri="{BB962C8B-B14F-4D97-AF65-F5344CB8AC3E}">
        <p14:creationId xmlns:p14="http://schemas.microsoft.com/office/powerpoint/2010/main" val="32376807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38915"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smtClean="0"/>
              <a:t>GORE architecture as a whole is robust.</a:t>
            </a:r>
          </a:p>
          <a:p>
            <a:endParaRPr lang="en-US" altLang="en-US" smtClean="0"/>
          </a:p>
        </p:txBody>
      </p:sp>
      <p:sp>
        <p:nvSpPr>
          <p:cNvPr id="38916"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MS PGothic" panose="020B0600070205080204" pitchFamily="34" charset="-128"/>
              </a:defRPr>
            </a:lvl1pPr>
            <a:lvl2pPr marL="742950" indent="-285750">
              <a:defRPr>
                <a:solidFill>
                  <a:schemeClr val="tx1"/>
                </a:solidFill>
                <a:latin typeface="Calibri" panose="020F0502020204030204" pitchFamily="34" charset="0"/>
                <a:ea typeface="MS PGothic" panose="020B0600070205080204" pitchFamily="34" charset="-128"/>
              </a:defRPr>
            </a:lvl2pPr>
            <a:lvl3pPr marL="1143000" indent="-228600">
              <a:defRPr>
                <a:solidFill>
                  <a:schemeClr val="tx1"/>
                </a:solidFill>
                <a:latin typeface="Calibri" panose="020F0502020204030204" pitchFamily="34" charset="0"/>
                <a:ea typeface="MS PGothic" panose="020B0600070205080204" pitchFamily="34" charset="-128"/>
              </a:defRPr>
            </a:lvl3pPr>
            <a:lvl4pPr marL="1600200" indent="-228600">
              <a:defRPr>
                <a:solidFill>
                  <a:schemeClr val="tx1"/>
                </a:solidFill>
                <a:latin typeface="Calibri" panose="020F0502020204030204" pitchFamily="34" charset="0"/>
                <a:ea typeface="MS PGothic" panose="020B0600070205080204" pitchFamily="34" charset="-128"/>
              </a:defRPr>
            </a:lvl4pPr>
            <a:lvl5pPr marL="2057400" indent="-228600">
              <a:defRPr>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fld id="{791C348B-C73F-4EDF-AD77-5AD6BC2A0EAF}" type="slidenum">
              <a:rPr lang="en-US" altLang="en-US" smtClean="0"/>
              <a:pPr/>
              <a:t>11</a:t>
            </a:fld>
            <a:endParaRPr lang="en-US" altLang="en-US" smtClean="0"/>
          </a:p>
        </p:txBody>
      </p:sp>
    </p:spTree>
    <p:extLst>
      <p:ext uri="{BB962C8B-B14F-4D97-AF65-F5344CB8AC3E}">
        <p14:creationId xmlns:p14="http://schemas.microsoft.com/office/powerpoint/2010/main" val="346166723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4" name="Pictur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4613" y="6251575"/>
            <a:ext cx="2030413" cy="606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 name="Picture 8"/>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64400" y="6175375"/>
            <a:ext cx="1795463" cy="603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Tree>
    <p:extLst>
      <p:ext uri="{BB962C8B-B14F-4D97-AF65-F5344CB8AC3E}">
        <p14:creationId xmlns:p14="http://schemas.microsoft.com/office/powerpoint/2010/main" val="255638341"/>
      </p:ext>
    </p:extLst>
  </p:cSld>
  <p:clrMapOvr>
    <a:masterClrMapping/>
  </p:clrMapOvr>
  <p:transition>
    <p:push/>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5"/>
          <p:cNvSpPr>
            <a:spLocks noGrp="1"/>
          </p:cNvSpPr>
          <p:nvPr>
            <p:ph type="sldNum" sz="quarter" idx="10"/>
          </p:nvPr>
        </p:nvSpPr>
        <p:spPr>
          <a:xfrm>
            <a:off x="6908800" y="6561138"/>
            <a:ext cx="2133600" cy="365125"/>
          </a:xfrm>
          <a:prstGeom prst="rect">
            <a:avLst/>
          </a:prstGeom>
        </p:spPr>
        <p:txBody>
          <a:bodyPr/>
          <a:lstStyle>
            <a:lvl1pPr>
              <a:defRPr/>
            </a:lvl1pPr>
          </a:lstStyle>
          <a:p>
            <a:pPr>
              <a:defRPr/>
            </a:pPr>
            <a:fld id="{9685486A-8D27-438D-8A56-3581CC0094AD}" type="slidenum">
              <a:rPr lang="en-US" altLang="en-US"/>
              <a:pPr>
                <a:defRPr/>
              </a:pPr>
              <a:t>‹#›</a:t>
            </a:fld>
            <a:endParaRPr lang="en-US" altLang="en-US"/>
          </a:p>
        </p:txBody>
      </p:sp>
      <p:sp>
        <p:nvSpPr>
          <p:cNvPr id="5" name="Date Placeholder 3"/>
          <p:cNvSpPr>
            <a:spLocks noGrp="1"/>
          </p:cNvSpPr>
          <p:nvPr>
            <p:ph type="dt" sz="half" idx="11"/>
          </p:nvPr>
        </p:nvSpPr>
        <p:spPr>
          <a:xfrm>
            <a:off x="5116513" y="6561138"/>
            <a:ext cx="2133600" cy="365125"/>
          </a:xfrm>
        </p:spPr>
        <p:txBody>
          <a:bodyPr/>
          <a:lstStyle>
            <a:lvl1pPr>
              <a:defRPr/>
            </a:lvl1pPr>
          </a:lstStyle>
          <a:p>
            <a:pPr>
              <a:defRPr/>
            </a:pPr>
            <a:fld id="{EBFE4F66-B1EE-401C-9849-E298D8388BF4}" type="datetime1">
              <a:rPr lang="en-US" altLang="en-US"/>
              <a:pPr>
                <a:defRPr/>
              </a:pPr>
              <a:t>1/23/2015</a:t>
            </a:fld>
            <a:endParaRPr lang="en-US" altLang="en-US"/>
          </a:p>
        </p:txBody>
      </p:sp>
    </p:spTree>
    <p:extLst>
      <p:ext uri="{BB962C8B-B14F-4D97-AF65-F5344CB8AC3E}">
        <p14:creationId xmlns:p14="http://schemas.microsoft.com/office/powerpoint/2010/main" val="3921416753"/>
      </p:ext>
    </p:extLst>
  </p:cSld>
  <p:clrMapOvr>
    <a:masterClrMapping/>
  </p:clrMapOvr>
  <p:transition>
    <p:push/>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5"/>
          <p:cNvSpPr>
            <a:spLocks noGrp="1"/>
          </p:cNvSpPr>
          <p:nvPr>
            <p:ph type="sldNum" sz="quarter" idx="10"/>
          </p:nvPr>
        </p:nvSpPr>
        <p:spPr>
          <a:xfrm>
            <a:off x="6908800" y="6561138"/>
            <a:ext cx="2133600" cy="365125"/>
          </a:xfrm>
          <a:prstGeom prst="rect">
            <a:avLst/>
          </a:prstGeom>
        </p:spPr>
        <p:txBody>
          <a:bodyPr/>
          <a:lstStyle>
            <a:lvl1pPr>
              <a:defRPr/>
            </a:lvl1pPr>
          </a:lstStyle>
          <a:p>
            <a:pPr>
              <a:defRPr/>
            </a:pPr>
            <a:fld id="{9AF737C3-C151-490C-84E5-74D001E8FDEE}" type="slidenum">
              <a:rPr lang="en-US" altLang="en-US"/>
              <a:pPr>
                <a:defRPr/>
              </a:pPr>
              <a:t>‹#›</a:t>
            </a:fld>
            <a:endParaRPr lang="en-US" altLang="en-US"/>
          </a:p>
        </p:txBody>
      </p:sp>
      <p:sp>
        <p:nvSpPr>
          <p:cNvPr id="5" name="Date Placeholder 3"/>
          <p:cNvSpPr>
            <a:spLocks noGrp="1"/>
          </p:cNvSpPr>
          <p:nvPr>
            <p:ph type="dt" sz="half" idx="11"/>
          </p:nvPr>
        </p:nvSpPr>
        <p:spPr>
          <a:xfrm>
            <a:off x="5116513" y="6561138"/>
            <a:ext cx="2133600" cy="365125"/>
          </a:xfrm>
        </p:spPr>
        <p:txBody>
          <a:bodyPr/>
          <a:lstStyle>
            <a:lvl1pPr>
              <a:defRPr/>
            </a:lvl1pPr>
          </a:lstStyle>
          <a:p>
            <a:pPr>
              <a:defRPr/>
            </a:pPr>
            <a:fld id="{983C5DD4-C4BC-4ECD-947A-141096769DF0}" type="datetime1">
              <a:rPr lang="en-US" altLang="en-US"/>
              <a:pPr>
                <a:defRPr/>
              </a:pPr>
              <a:t>1/23/2015</a:t>
            </a:fld>
            <a:endParaRPr lang="en-US" altLang="en-US"/>
          </a:p>
        </p:txBody>
      </p:sp>
    </p:spTree>
    <p:extLst>
      <p:ext uri="{BB962C8B-B14F-4D97-AF65-F5344CB8AC3E}">
        <p14:creationId xmlns:p14="http://schemas.microsoft.com/office/powerpoint/2010/main" val="2088796201"/>
      </p:ext>
    </p:extLst>
  </p:cSld>
  <p:clrMapOvr>
    <a:masterClrMapping/>
  </p:clrMapOvr>
  <p:transition>
    <p:push/>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Line 9"/>
          <p:cNvSpPr>
            <a:spLocks noChangeShapeType="1"/>
          </p:cNvSpPr>
          <p:nvPr userDrawn="1"/>
        </p:nvSpPr>
        <p:spPr bwMode="auto">
          <a:xfrm>
            <a:off x="457200" y="1217613"/>
            <a:ext cx="8229600" cy="0"/>
          </a:xfrm>
          <a:prstGeom prst="line">
            <a:avLst/>
          </a:prstGeom>
          <a:noFill/>
          <a:ln w="28575">
            <a:solidFill>
              <a:srgbClr val="C00000"/>
            </a:solidFill>
            <a:round/>
            <a:headEnd/>
            <a:tailEnd/>
          </a:ln>
          <a:extLst>
            <a:ext uri="{909E8E84-426E-40dd-AFC4-6F175D3DCCD1}">
              <a14:hiddenFill xmlns:a14="http://schemas.microsoft.com/office/drawing/2010/main" xmlns="">
                <a:noFill/>
              </a14:hiddenFill>
            </a:ext>
          </a:extLst>
        </p:spPr>
        <p:txBody>
          <a:bodyPr/>
          <a:lstStyle/>
          <a:p>
            <a:endParaRPr lang="en-US"/>
          </a:p>
        </p:txBody>
      </p:sp>
      <p:pic>
        <p:nvPicPr>
          <p:cNvPr id="5" name="Picture 8"/>
          <p:cNvPicPr>
            <a:picLocks noChangeAspect="1"/>
          </p:cNvPicPr>
          <p:nvPr userDrawn="1"/>
        </p:nvPicPr>
        <p:blipFill>
          <a:blip r:embed="rId2">
            <a:extLst>
              <a:ext uri="{28A0092B-C50C-407E-A947-70E740481C1C}">
                <a14:useLocalDpi xmlns:a14="http://schemas.microsoft.com/office/drawing/2010/main" val="0"/>
              </a:ext>
            </a:extLst>
          </a:blip>
          <a:srcRect b="17169"/>
          <a:stretch>
            <a:fillRect/>
          </a:stretch>
        </p:blipFill>
        <p:spPr bwMode="auto">
          <a:xfrm>
            <a:off x="7796213" y="6438900"/>
            <a:ext cx="1285875" cy="3571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457200" y="1232880"/>
            <a:ext cx="8229600" cy="4525963"/>
          </a:xfrm>
        </p:spPr>
        <p:txBody>
          <a:bodyPr/>
          <a:lstStyle>
            <a:lvl1pPr>
              <a:defRPr sz="2800"/>
            </a:lvl1pPr>
            <a:lvl2pPr>
              <a:defRPr sz="2400"/>
            </a:lvl2pPr>
            <a:lvl3pPr>
              <a:defRPr sz="2000"/>
            </a:lvl3pPr>
            <a:lvl4pPr>
              <a:defRPr sz="1800"/>
            </a:lvl4pPr>
            <a:lvl5pPr>
              <a:defRPr sz="18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Slide Number Placeholder 5"/>
          <p:cNvSpPr>
            <a:spLocks noGrp="1"/>
          </p:cNvSpPr>
          <p:nvPr>
            <p:ph type="sldNum" sz="quarter" idx="10"/>
          </p:nvPr>
        </p:nvSpPr>
        <p:spPr>
          <a:xfrm>
            <a:off x="3579813" y="6492875"/>
            <a:ext cx="2133600" cy="365125"/>
          </a:xfrm>
          <a:prstGeom prst="rect">
            <a:avLst/>
          </a:prstGeom>
        </p:spPr>
        <p:txBody>
          <a:bodyPr vert="horz" wrap="square" lIns="91440" tIns="45720" rIns="91440" bIns="45720" numCol="1" anchor="ctr" anchorCtr="0" compatLnSpc="1">
            <a:prstTxWarp prst="textNoShape">
              <a:avLst/>
            </a:prstTxWarp>
          </a:bodyPr>
          <a:lstStyle>
            <a:lvl1pPr algn="ctr" eaLnBrk="1" hangingPunct="1">
              <a:defRPr sz="1200">
                <a:solidFill>
                  <a:schemeClr val="tx1"/>
                </a:solidFill>
                <a:latin typeface="Gill Sans MT" panose="020B0502020104020203" pitchFamily="34" charset="0"/>
              </a:defRPr>
            </a:lvl1pPr>
          </a:lstStyle>
          <a:p>
            <a:pPr>
              <a:defRPr/>
            </a:pPr>
            <a:fld id="{4F012910-E2F8-4267-9587-92DF3F9540D5}" type="slidenum">
              <a:rPr lang="en-US" altLang="en-US"/>
              <a:pPr>
                <a:defRPr/>
              </a:pPr>
              <a:t>‹#›</a:t>
            </a:fld>
            <a:endParaRPr lang="en-US" altLang="en-US" dirty="0"/>
          </a:p>
        </p:txBody>
      </p:sp>
    </p:spTree>
    <p:extLst>
      <p:ext uri="{BB962C8B-B14F-4D97-AF65-F5344CB8AC3E}">
        <p14:creationId xmlns:p14="http://schemas.microsoft.com/office/powerpoint/2010/main" val="3207668350"/>
      </p:ext>
    </p:extLst>
  </p:cSld>
  <p:clrMapOvr>
    <a:masterClrMapping/>
  </p:clrMapOvr>
  <p:transition>
    <p:push/>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Slide Number Placeholder 5"/>
          <p:cNvSpPr>
            <a:spLocks noGrp="1"/>
          </p:cNvSpPr>
          <p:nvPr>
            <p:ph type="sldNum" sz="quarter" idx="10"/>
          </p:nvPr>
        </p:nvSpPr>
        <p:spPr>
          <a:xfrm>
            <a:off x="6908800" y="6561138"/>
            <a:ext cx="2133600" cy="365125"/>
          </a:xfrm>
          <a:prstGeom prst="rect">
            <a:avLst/>
          </a:prstGeom>
        </p:spPr>
        <p:txBody>
          <a:bodyPr/>
          <a:lstStyle>
            <a:lvl1pPr>
              <a:defRPr/>
            </a:lvl1pPr>
          </a:lstStyle>
          <a:p>
            <a:pPr>
              <a:defRPr/>
            </a:pPr>
            <a:fld id="{54B5BFD8-6C1C-4BD9-8EFA-968A9FD5EFE9}" type="slidenum">
              <a:rPr lang="en-US" altLang="en-US"/>
              <a:pPr>
                <a:defRPr/>
              </a:pPr>
              <a:t>‹#›</a:t>
            </a:fld>
            <a:endParaRPr lang="en-US" altLang="en-US"/>
          </a:p>
        </p:txBody>
      </p:sp>
      <p:sp>
        <p:nvSpPr>
          <p:cNvPr id="5" name="Date Placeholder 3"/>
          <p:cNvSpPr>
            <a:spLocks noGrp="1"/>
          </p:cNvSpPr>
          <p:nvPr>
            <p:ph type="dt" sz="half" idx="11"/>
          </p:nvPr>
        </p:nvSpPr>
        <p:spPr>
          <a:xfrm>
            <a:off x="5116513" y="6561138"/>
            <a:ext cx="2133600" cy="365125"/>
          </a:xfrm>
        </p:spPr>
        <p:txBody>
          <a:bodyPr/>
          <a:lstStyle>
            <a:lvl1pPr>
              <a:defRPr/>
            </a:lvl1pPr>
          </a:lstStyle>
          <a:p>
            <a:pPr>
              <a:defRPr/>
            </a:pPr>
            <a:fld id="{CC0FBA37-A023-41A5-9C68-4287CAD13895}" type="datetime1">
              <a:rPr lang="en-US" altLang="en-US"/>
              <a:pPr>
                <a:defRPr/>
              </a:pPr>
              <a:t>1/23/2015</a:t>
            </a:fld>
            <a:endParaRPr lang="en-US" altLang="en-US"/>
          </a:p>
        </p:txBody>
      </p:sp>
    </p:spTree>
    <p:extLst>
      <p:ext uri="{BB962C8B-B14F-4D97-AF65-F5344CB8AC3E}">
        <p14:creationId xmlns:p14="http://schemas.microsoft.com/office/powerpoint/2010/main" val="2055620446"/>
      </p:ext>
    </p:extLst>
  </p:cSld>
  <p:clrMapOvr>
    <a:masterClrMapping/>
  </p:clrMapOvr>
  <p:transition>
    <p:push/>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0"/>
          </p:nvPr>
        </p:nvSpPr>
        <p:spPr>
          <a:xfrm>
            <a:off x="3124200" y="6356350"/>
            <a:ext cx="2895600" cy="365125"/>
          </a:xfrm>
          <a:prstGeom prst="rect">
            <a:avLst/>
          </a:prstGeom>
        </p:spPr>
        <p:txBody>
          <a:bodyPr/>
          <a:lstStyle>
            <a:lvl1pPr eaLnBrk="1" hangingPunct="1">
              <a:defRPr/>
            </a:lvl1pPr>
          </a:lstStyle>
          <a:p>
            <a:pPr>
              <a:defRPr/>
            </a:pPr>
            <a:endParaRPr lang="en-US"/>
          </a:p>
        </p:txBody>
      </p:sp>
      <p:sp>
        <p:nvSpPr>
          <p:cNvPr id="6" name="Slide Number Placeholder 5"/>
          <p:cNvSpPr>
            <a:spLocks noGrp="1"/>
          </p:cNvSpPr>
          <p:nvPr>
            <p:ph type="sldNum" sz="quarter" idx="11"/>
          </p:nvPr>
        </p:nvSpPr>
        <p:spPr>
          <a:xfrm>
            <a:off x="6908800" y="6561138"/>
            <a:ext cx="2133600" cy="365125"/>
          </a:xfrm>
          <a:prstGeom prst="rect">
            <a:avLst/>
          </a:prstGeom>
        </p:spPr>
        <p:txBody>
          <a:bodyPr/>
          <a:lstStyle>
            <a:lvl1pPr>
              <a:defRPr/>
            </a:lvl1pPr>
          </a:lstStyle>
          <a:p>
            <a:pPr>
              <a:defRPr/>
            </a:pPr>
            <a:fld id="{957770EB-A67B-4A36-B443-EEA80B82F5C8}" type="slidenum">
              <a:rPr lang="en-US" altLang="en-US"/>
              <a:pPr>
                <a:defRPr/>
              </a:pPr>
              <a:t>‹#›</a:t>
            </a:fld>
            <a:endParaRPr lang="en-US" altLang="en-US"/>
          </a:p>
        </p:txBody>
      </p:sp>
      <p:sp>
        <p:nvSpPr>
          <p:cNvPr id="7" name="Date Placeholder 3"/>
          <p:cNvSpPr>
            <a:spLocks noGrp="1"/>
          </p:cNvSpPr>
          <p:nvPr>
            <p:ph type="dt" sz="half" idx="12"/>
          </p:nvPr>
        </p:nvSpPr>
        <p:spPr>
          <a:xfrm>
            <a:off x="5116513" y="6561138"/>
            <a:ext cx="2133600" cy="365125"/>
          </a:xfrm>
        </p:spPr>
        <p:txBody>
          <a:bodyPr/>
          <a:lstStyle>
            <a:lvl1pPr>
              <a:defRPr/>
            </a:lvl1pPr>
          </a:lstStyle>
          <a:p>
            <a:pPr>
              <a:defRPr/>
            </a:pPr>
            <a:fld id="{8AA22FEF-1809-4FD8-A089-8CA1AF5C54DB}" type="datetime1">
              <a:rPr lang="en-US" altLang="en-US"/>
              <a:pPr>
                <a:defRPr/>
              </a:pPr>
              <a:t>1/23/2015</a:t>
            </a:fld>
            <a:endParaRPr lang="en-US" altLang="en-US"/>
          </a:p>
        </p:txBody>
      </p:sp>
    </p:spTree>
    <p:extLst>
      <p:ext uri="{BB962C8B-B14F-4D97-AF65-F5344CB8AC3E}">
        <p14:creationId xmlns:p14="http://schemas.microsoft.com/office/powerpoint/2010/main" val="1397229482"/>
      </p:ext>
    </p:extLst>
  </p:cSld>
  <p:clrMapOvr>
    <a:masterClrMapping/>
  </p:clrMapOvr>
  <p:transition>
    <p:push/>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Footer Placeholder 4"/>
          <p:cNvSpPr>
            <a:spLocks noGrp="1"/>
          </p:cNvSpPr>
          <p:nvPr>
            <p:ph type="ftr" sz="quarter" idx="10"/>
          </p:nvPr>
        </p:nvSpPr>
        <p:spPr>
          <a:xfrm>
            <a:off x="3124200" y="6356350"/>
            <a:ext cx="2895600" cy="365125"/>
          </a:xfrm>
          <a:prstGeom prst="rect">
            <a:avLst/>
          </a:prstGeom>
        </p:spPr>
        <p:txBody>
          <a:bodyPr/>
          <a:lstStyle>
            <a:lvl1pPr eaLnBrk="1" hangingPunct="1">
              <a:defRPr/>
            </a:lvl1pPr>
          </a:lstStyle>
          <a:p>
            <a:pPr>
              <a:defRPr/>
            </a:pPr>
            <a:endParaRPr lang="en-US"/>
          </a:p>
        </p:txBody>
      </p:sp>
      <p:sp>
        <p:nvSpPr>
          <p:cNvPr id="8" name="Slide Number Placeholder 5"/>
          <p:cNvSpPr>
            <a:spLocks noGrp="1"/>
          </p:cNvSpPr>
          <p:nvPr>
            <p:ph type="sldNum" sz="quarter" idx="11"/>
          </p:nvPr>
        </p:nvSpPr>
        <p:spPr>
          <a:xfrm>
            <a:off x="6908800" y="6561138"/>
            <a:ext cx="2133600" cy="365125"/>
          </a:xfrm>
          <a:prstGeom prst="rect">
            <a:avLst/>
          </a:prstGeom>
        </p:spPr>
        <p:txBody>
          <a:bodyPr/>
          <a:lstStyle>
            <a:lvl1pPr>
              <a:defRPr/>
            </a:lvl1pPr>
          </a:lstStyle>
          <a:p>
            <a:pPr>
              <a:defRPr/>
            </a:pPr>
            <a:fld id="{EA8553A4-0B2F-42C3-A00B-29AB7FE6F2C8}" type="slidenum">
              <a:rPr lang="en-US" altLang="en-US"/>
              <a:pPr>
                <a:defRPr/>
              </a:pPr>
              <a:t>‹#›</a:t>
            </a:fld>
            <a:endParaRPr lang="en-US" altLang="en-US"/>
          </a:p>
        </p:txBody>
      </p:sp>
      <p:sp>
        <p:nvSpPr>
          <p:cNvPr id="9" name="Date Placeholder 3"/>
          <p:cNvSpPr>
            <a:spLocks noGrp="1"/>
          </p:cNvSpPr>
          <p:nvPr>
            <p:ph type="dt" sz="half" idx="12"/>
          </p:nvPr>
        </p:nvSpPr>
        <p:spPr>
          <a:xfrm>
            <a:off x="5116513" y="6561138"/>
            <a:ext cx="2133600" cy="365125"/>
          </a:xfrm>
        </p:spPr>
        <p:txBody>
          <a:bodyPr/>
          <a:lstStyle>
            <a:lvl1pPr>
              <a:defRPr/>
            </a:lvl1pPr>
          </a:lstStyle>
          <a:p>
            <a:pPr>
              <a:defRPr/>
            </a:pPr>
            <a:fld id="{23077E1F-7743-43E5-B075-B806F956BD47}" type="datetime1">
              <a:rPr lang="en-US" altLang="en-US"/>
              <a:pPr>
                <a:defRPr/>
              </a:pPr>
              <a:t>1/23/2015</a:t>
            </a:fld>
            <a:endParaRPr lang="en-US" altLang="en-US"/>
          </a:p>
        </p:txBody>
      </p:sp>
    </p:spTree>
    <p:extLst>
      <p:ext uri="{BB962C8B-B14F-4D97-AF65-F5344CB8AC3E}">
        <p14:creationId xmlns:p14="http://schemas.microsoft.com/office/powerpoint/2010/main" val="602364854"/>
      </p:ext>
    </p:extLst>
  </p:cSld>
  <p:clrMapOvr>
    <a:masterClrMapping/>
  </p:clrMapOvr>
  <p:transition>
    <p:push/>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Footer Placeholder 4"/>
          <p:cNvSpPr>
            <a:spLocks noGrp="1"/>
          </p:cNvSpPr>
          <p:nvPr>
            <p:ph type="ftr" sz="quarter" idx="10"/>
          </p:nvPr>
        </p:nvSpPr>
        <p:spPr>
          <a:xfrm>
            <a:off x="3124200" y="6356350"/>
            <a:ext cx="2895600" cy="365125"/>
          </a:xfrm>
          <a:prstGeom prst="rect">
            <a:avLst/>
          </a:prstGeom>
        </p:spPr>
        <p:txBody>
          <a:bodyPr/>
          <a:lstStyle>
            <a:lvl1pPr eaLnBrk="1" hangingPunct="1">
              <a:defRPr/>
            </a:lvl1pPr>
          </a:lstStyle>
          <a:p>
            <a:pPr>
              <a:defRPr/>
            </a:pPr>
            <a:endParaRPr lang="en-US"/>
          </a:p>
        </p:txBody>
      </p:sp>
      <p:sp>
        <p:nvSpPr>
          <p:cNvPr id="4" name="Slide Number Placeholder 5"/>
          <p:cNvSpPr>
            <a:spLocks noGrp="1"/>
          </p:cNvSpPr>
          <p:nvPr>
            <p:ph type="sldNum" sz="quarter" idx="11"/>
          </p:nvPr>
        </p:nvSpPr>
        <p:spPr>
          <a:xfrm>
            <a:off x="6908800" y="6561138"/>
            <a:ext cx="2133600" cy="365125"/>
          </a:xfrm>
          <a:prstGeom prst="rect">
            <a:avLst/>
          </a:prstGeom>
        </p:spPr>
        <p:txBody>
          <a:bodyPr/>
          <a:lstStyle>
            <a:lvl1pPr>
              <a:defRPr/>
            </a:lvl1pPr>
          </a:lstStyle>
          <a:p>
            <a:pPr>
              <a:defRPr/>
            </a:pPr>
            <a:fld id="{F9F7456F-A41F-4275-8391-CAF1BC5C502F}" type="slidenum">
              <a:rPr lang="en-US" altLang="en-US"/>
              <a:pPr>
                <a:defRPr/>
              </a:pPr>
              <a:t>‹#›</a:t>
            </a:fld>
            <a:endParaRPr lang="en-US" altLang="en-US"/>
          </a:p>
        </p:txBody>
      </p:sp>
      <p:sp>
        <p:nvSpPr>
          <p:cNvPr id="5" name="Date Placeholder 3"/>
          <p:cNvSpPr>
            <a:spLocks noGrp="1"/>
          </p:cNvSpPr>
          <p:nvPr>
            <p:ph type="dt" sz="half" idx="12"/>
          </p:nvPr>
        </p:nvSpPr>
        <p:spPr>
          <a:xfrm>
            <a:off x="5116513" y="6561138"/>
            <a:ext cx="2133600" cy="365125"/>
          </a:xfrm>
        </p:spPr>
        <p:txBody>
          <a:bodyPr/>
          <a:lstStyle>
            <a:lvl1pPr>
              <a:defRPr/>
            </a:lvl1pPr>
          </a:lstStyle>
          <a:p>
            <a:pPr>
              <a:defRPr/>
            </a:pPr>
            <a:fld id="{634E179A-8491-49BE-88E6-A814DF796CF5}" type="datetime1">
              <a:rPr lang="en-US" altLang="en-US"/>
              <a:pPr>
                <a:defRPr/>
              </a:pPr>
              <a:t>1/23/2015</a:t>
            </a:fld>
            <a:endParaRPr lang="en-US" altLang="en-US"/>
          </a:p>
        </p:txBody>
      </p:sp>
    </p:spTree>
    <p:extLst>
      <p:ext uri="{BB962C8B-B14F-4D97-AF65-F5344CB8AC3E}">
        <p14:creationId xmlns:p14="http://schemas.microsoft.com/office/powerpoint/2010/main" val="405048087"/>
      </p:ext>
    </p:extLst>
  </p:cSld>
  <p:clrMapOvr>
    <a:masterClrMapping/>
  </p:clrMapOvr>
  <p:transition>
    <p:push/>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5"/>
          <p:cNvSpPr>
            <a:spLocks noGrp="1"/>
          </p:cNvSpPr>
          <p:nvPr>
            <p:ph type="sldNum" sz="quarter" idx="10"/>
          </p:nvPr>
        </p:nvSpPr>
        <p:spPr>
          <a:xfrm>
            <a:off x="6908800" y="6561138"/>
            <a:ext cx="2133600" cy="365125"/>
          </a:xfrm>
          <a:prstGeom prst="rect">
            <a:avLst/>
          </a:prstGeom>
        </p:spPr>
        <p:txBody>
          <a:bodyPr/>
          <a:lstStyle>
            <a:lvl1pPr>
              <a:defRPr/>
            </a:lvl1pPr>
          </a:lstStyle>
          <a:p>
            <a:pPr>
              <a:defRPr/>
            </a:pPr>
            <a:fld id="{D1D4A15D-FCE4-4F36-B650-4019DC8BD3F0}" type="slidenum">
              <a:rPr lang="en-US" altLang="en-US"/>
              <a:pPr>
                <a:defRPr/>
              </a:pPr>
              <a:t>‹#›</a:t>
            </a:fld>
            <a:endParaRPr lang="en-US" altLang="en-US"/>
          </a:p>
        </p:txBody>
      </p:sp>
      <p:sp>
        <p:nvSpPr>
          <p:cNvPr id="3" name="Date Placeholder 3"/>
          <p:cNvSpPr>
            <a:spLocks noGrp="1"/>
          </p:cNvSpPr>
          <p:nvPr>
            <p:ph type="dt" sz="half" idx="11"/>
          </p:nvPr>
        </p:nvSpPr>
        <p:spPr>
          <a:xfrm>
            <a:off x="5116513" y="6561138"/>
            <a:ext cx="2133600" cy="365125"/>
          </a:xfrm>
        </p:spPr>
        <p:txBody>
          <a:bodyPr/>
          <a:lstStyle>
            <a:lvl1pPr>
              <a:defRPr/>
            </a:lvl1pPr>
          </a:lstStyle>
          <a:p>
            <a:pPr>
              <a:defRPr/>
            </a:pPr>
            <a:fld id="{3944F64D-F646-4BD0-9FC0-935261E8638E}" type="datetime1">
              <a:rPr lang="en-US" altLang="en-US"/>
              <a:pPr>
                <a:defRPr/>
              </a:pPr>
              <a:t>1/23/2015</a:t>
            </a:fld>
            <a:endParaRPr lang="en-US" altLang="en-US"/>
          </a:p>
        </p:txBody>
      </p:sp>
    </p:spTree>
    <p:extLst>
      <p:ext uri="{BB962C8B-B14F-4D97-AF65-F5344CB8AC3E}">
        <p14:creationId xmlns:p14="http://schemas.microsoft.com/office/powerpoint/2010/main" val="2701199729"/>
      </p:ext>
    </p:extLst>
  </p:cSld>
  <p:clrMapOvr>
    <a:masterClrMapping/>
  </p:clrMapOvr>
  <p:transition>
    <p:push/>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5"/>
          <p:cNvSpPr>
            <a:spLocks noGrp="1"/>
          </p:cNvSpPr>
          <p:nvPr>
            <p:ph type="sldNum" sz="quarter" idx="10"/>
          </p:nvPr>
        </p:nvSpPr>
        <p:spPr>
          <a:xfrm>
            <a:off x="6908800" y="6561138"/>
            <a:ext cx="2133600" cy="365125"/>
          </a:xfrm>
          <a:prstGeom prst="rect">
            <a:avLst/>
          </a:prstGeom>
        </p:spPr>
        <p:txBody>
          <a:bodyPr/>
          <a:lstStyle>
            <a:lvl1pPr>
              <a:defRPr/>
            </a:lvl1pPr>
          </a:lstStyle>
          <a:p>
            <a:pPr>
              <a:defRPr/>
            </a:pPr>
            <a:fld id="{41E9E03A-01C5-4598-9097-7A654A6F9DF7}" type="slidenum">
              <a:rPr lang="en-US" altLang="en-US"/>
              <a:pPr>
                <a:defRPr/>
              </a:pPr>
              <a:t>‹#›</a:t>
            </a:fld>
            <a:endParaRPr lang="en-US" altLang="en-US"/>
          </a:p>
        </p:txBody>
      </p:sp>
      <p:sp>
        <p:nvSpPr>
          <p:cNvPr id="6" name="Date Placeholder 3"/>
          <p:cNvSpPr>
            <a:spLocks noGrp="1"/>
          </p:cNvSpPr>
          <p:nvPr>
            <p:ph type="dt" sz="half" idx="11"/>
          </p:nvPr>
        </p:nvSpPr>
        <p:spPr>
          <a:xfrm>
            <a:off x="5116513" y="6561138"/>
            <a:ext cx="2133600" cy="365125"/>
          </a:xfrm>
        </p:spPr>
        <p:txBody>
          <a:bodyPr/>
          <a:lstStyle>
            <a:lvl1pPr>
              <a:defRPr/>
            </a:lvl1pPr>
          </a:lstStyle>
          <a:p>
            <a:pPr>
              <a:defRPr/>
            </a:pPr>
            <a:fld id="{144C23A6-613C-4D8A-BA0C-FFA53B4A6878}" type="datetime1">
              <a:rPr lang="en-US" altLang="en-US"/>
              <a:pPr>
                <a:defRPr/>
              </a:pPr>
              <a:t>1/23/2015</a:t>
            </a:fld>
            <a:endParaRPr lang="en-US" altLang="en-US"/>
          </a:p>
        </p:txBody>
      </p:sp>
    </p:spTree>
    <p:extLst>
      <p:ext uri="{BB962C8B-B14F-4D97-AF65-F5344CB8AC3E}">
        <p14:creationId xmlns:p14="http://schemas.microsoft.com/office/powerpoint/2010/main" val="1625589185"/>
      </p:ext>
    </p:extLst>
  </p:cSld>
  <p:clrMapOvr>
    <a:masterClrMapping/>
  </p:clrMapOvr>
  <p:transition>
    <p:push/>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5"/>
          <p:cNvSpPr>
            <a:spLocks noGrp="1"/>
          </p:cNvSpPr>
          <p:nvPr>
            <p:ph type="sldNum" sz="quarter" idx="10"/>
          </p:nvPr>
        </p:nvSpPr>
        <p:spPr>
          <a:xfrm>
            <a:off x="6908800" y="6561138"/>
            <a:ext cx="2133600" cy="365125"/>
          </a:xfrm>
          <a:prstGeom prst="rect">
            <a:avLst/>
          </a:prstGeom>
        </p:spPr>
        <p:txBody>
          <a:bodyPr/>
          <a:lstStyle>
            <a:lvl1pPr>
              <a:defRPr/>
            </a:lvl1pPr>
          </a:lstStyle>
          <a:p>
            <a:pPr>
              <a:defRPr/>
            </a:pPr>
            <a:fld id="{100BD800-423F-4D87-A7E2-410C032E4DED}" type="slidenum">
              <a:rPr lang="en-US" altLang="en-US"/>
              <a:pPr>
                <a:defRPr/>
              </a:pPr>
              <a:t>‹#›</a:t>
            </a:fld>
            <a:endParaRPr lang="en-US" altLang="en-US"/>
          </a:p>
        </p:txBody>
      </p:sp>
      <p:sp>
        <p:nvSpPr>
          <p:cNvPr id="6" name="Date Placeholder 3"/>
          <p:cNvSpPr>
            <a:spLocks noGrp="1"/>
          </p:cNvSpPr>
          <p:nvPr>
            <p:ph type="dt" sz="half" idx="11"/>
          </p:nvPr>
        </p:nvSpPr>
        <p:spPr>
          <a:xfrm>
            <a:off x="5116513" y="6561138"/>
            <a:ext cx="2133600" cy="365125"/>
          </a:xfrm>
        </p:spPr>
        <p:txBody>
          <a:bodyPr/>
          <a:lstStyle>
            <a:lvl1pPr>
              <a:defRPr/>
            </a:lvl1pPr>
          </a:lstStyle>
          <a:p>
            <a:pPr>
              <a:defRPr/>
            </a:pPr>
            <a:fld id="{5D3B6F7C-F549-4464-B2EC-26B247DBF40C}" type="datetime1">
              <a:rPr lang="en-US" altLang="en-US"/>
              <a:pPr>
                <a:defRPr/>
              </a:pPr>
              <a:t>1/23/2015</a:t>
            </a:fld>
            <a:endParaRPr lang="en-US" altLang="en-US"/>
          </a:p>
        </p:txBody>
      </p:sp>
    </p:spTree>
    <p:extLst>
      <p:ext uri="{BB962C8B-B14F-4D97-AF65-F5344CB8AC3E}">
        <p14:creationId xmlns:p14="http://schemas.microsoft.com/office/powerpoint/2010/main" val="370174723"/>
      </p:ext>
    </p:extLst>
  </p:cSld>
  <p:clrMapOvr>
    <a:masterClrMapping/>
  </p:clrMapOvr>
  <p:transition>
    <p:push/>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p>
        </p:txBody>
      </p:sp>
      <p:sp>
        <p:nvSpPr>
          <p:cNvPr id="1027"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pic>
        <p:nvPicPr>
          <p:cNvPr id="1028" name="Picture 186"/>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12700" y="47625"/>
            <a:ext cx="444500" cy="2000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 name="Date Placeholder 3"/>
          <p:cNvSpPr>
            <a:spLocks noGrp="1"/>
          </p:cNvSpPr>
          <p:nvPr>
            <p:ph type="dt" sz="half" idx="2"/>
          </p:nvPr>
        </p:nvSpPr>
        <p:spPr>
          <a:xfrm>
            <a:off x="5176838" y="6565900"/>
            <a:ext cx="2133600" cy="365125"/>
          </a:xfrm>
          <a:prstGeom prst="rect">
            <a:avLst/>
          </a:prstGeom>
        </p:spPr>
        <p:txBody>
          <a:bodyPr vert="horz" wrap="square" lIns="91440" tIns="45720" rIns="91440" bIns="45720" numCol="1" anchor="ctr" anchorCtr="0" compatLnSpc="1">
            <a:prstTxWarp prst="textNoShape">
              <a:avLst/>
            </a:prstTxWarp>
          </a:bodyPr>
          <a:lstStyle>
            <a:lvl1pPr eaLnBrk="1" hangingPunct="1">
              <a:defRPr sz="1200">
                <a:solidFill>
                  <a:schemeClr val="bg1"/>
                </a:solidFill>
              </a:defRPr>
            </a:lvl1pPr>
          </a:lstStyle>
          <a:p>
            <a:pPr>
              <a:defRPr/>
            </a:pPr>
            <a:fld id="{FB39748D-788E-4171-8B6F-3DC53218670F}" type="datetime1">
              <a:rPr lang="en-US" altLang="en-US"/>
              <a:pPr>
                <a:defRPr/>
              </a:pPr>
              <a:t>1/23/2015</a:t>
            </a:fld>
            <a:endParaRPr lang="en-US" altLang="en-US" dirty="0"/>
          </a:p>
        </p:txBody>
      </p:sp>
    </p:spTree>
  </p:cSld>
  <p:clrMap bg1="lt1" tx1="dk1" bg2="lt2" tx2="dk2" accent1="accent1" accent2="accent2" accent3="accent3" accent4="accent4" accent5="accent5" accent6="accent6" hlink="hlink" folHlink="folHlink"/>
  <p:sldLayoutIdLst>
    <p:sldLayoutId id="2147484309" r:id="rId1"/>
    <p:sldLayoutId id="2147484310" r:id="rId2"/>
    <p:sldLayoutId id="2147484311" r:id="rId3"/>
    <p:sldLayoutId id="2147484312" r:id="rId4"/>
    <p:sldLayoutId id="2147484313" r:id="rId5"/>
    <p:sldLayoutId id="2147484314" r:id="rId6"/>
    <p:sldLayoutId id="2147484315" r:id="rId7"/>
    <p:sldLayoutId id="2147484316" r:id="rId8"/>
    <p:sldLayoutId id="2147484317" r:id="rId9"/>
    <p:sldLayoutId id="2147484318" r:id="rId10"/>
    <p:sldLayoutId id="2147484319" r:id="rId11"/>
  </p:sldLayoutIdLst>
  <p:transition>
    <p:push/>
  </p:transition>
  <p:timing>
    <p:tnLst>
      <p:par>
        <p:cTn id="1" dur="indefinite" restart="never" nodeType="tmRoot"/>
      </p:par>
    </p:tnLst>
  </p:timing>
  <p:hf hdr="0" dt="0"/>
  <p:txStyles>
    <p:titleStyle>
      <a:lvl1pPr algn="ctr" defTabSz="457200" rtl="0" eaLnBrk="0" fontAlgn="base" hangingPunct="0">
        <a:spcBef>
          <a:spcPct val="0"/>
        </a:spcBef>
        <a:spcAft>
          <a:spcPct val="0"/>
        </a:spcAft>
        <a:defRPr sz="4400" kern="1200">
          <a:solidFill>
            <a:schemeClr val="tx1"/>
          </a:solidFill>
          <a:latin typeface="Gill Sans MT" panose="020B0502020104020203" pitchFamily="34" charset="0"/>
          <a:ea typeface="MS PGothic" panose="020B0600070205080204" pitchFamily="34" charset="-128"/>
          <a:cs typeface="+mj-cs"/>
        </a:defRPr>
      </a:lvl1pPr>
      <a:lvl2pPr algn="ctr" defTabSz="457200" rtl="0" eaLnBrk="0" fontAlgn="base" hangingPunct="0">
        <a:spcBef>
          <a:spcPct val="0"/>
        </a:spcBef>
        <a:spcAft>
          <a:spcPct val="0"/>
        </a:spcAft>
        <a:defRPr sz="4400">
          <a:solidFill>
            <a:schemeClr val="tx1"/>
          </a:solidFill>
          <a:latin typeface="Gill Sans MT" panose="020B0502020104020203" pitchFamily="34" charset="0"/>
          <a:ea typeface="MS PGothic" panose="020B0600070205080204" pitchFamily="34" charset="-128"/>
        </a:defRPr>
      </a:lvl2pPr>
      <a:lvl3pPr algn="ctr" defTabSz="457200" rtl="0" eaLnBrk="0" fontAlgn="base" hangingPunct="0">
        <a:spcBef>
          <a:spcPct val="0"/>
        </a:spcBef>
        <a:spcAft>
          <a:spcPct val="0"/>
        </a:spcAft>
        <a:defRPr sz="4400">
          <a:solidFill>
            <a:schemeClr val="tx1"/>
          </a:solidFill>
          <a:latin typeface="Gill Sans MT" panose="020B0502020104020203" pitchFamily="34" charset="0"/>
          <a:ea typeface="MS PGothic" panose="020B0600070205080204" pitchFamily="34" charset="-128"/>
        </a:defRPr>
      </a:lvl3pPr>
      <a:lvl4pPr algn="ctr" defTabSz="457200" rtl="0" eaLnBrk="0" fontAlgn="base" hangingPunct="0">
        <a:spcBef>
          <a:spcPct val="0"/>
        </a:spcBef>
        <a:spcAft>
          <a:spcPct val="0"/>
        </a:spcAft>
        <a:defRPr sz="4400">
          <a:solidFill>
            <a:schemeClr val="tx1"/>
          </a:solidFill>
          <a:latin typeface="Gill Sans MT" panose="020B0502020104020203" pitchFamily="34" charset="0"/>
          <a:ea typeface="MS PGothic" panose="020B0600070205080204" pitchFamily="34" charset="-128"/>
        </a:defRPr>
      </a:lvl4pPr>
      <a:lvl5pPr algn="ctr" defTabSz="457200" rtl="0" eaLnBrk="0" fontAlgn="base" hangingPunct="0">
        <a:spcBef>
          <a:spcPct val="0"/>
        </a:spcBef>
        <a:spcAft>
          <a:spcPct val="0"/>
        </a:spcAft>
        <a:defRPr sz="4400">
          <a:solidFill>
            <a:schemeClr val="tx1"/>
          </a:solidFill>
          <a:latin typeface="Gill Sans MT" panose="020B0502020104020203" pitchFamily="34" charset="0"/>
          <a:ea typeface="MS PGothic" panose="020B0600070205080204" pitchFamily="34" charset="-128"/>
        </a:defRPr>
      </a:lvl5pPr>
      <a:lvl6pPr marL="457200" algn="ctr" defTabSz="457200" rtl="0" fontAlgn="base">
        <a:spcBef>
          <a:spcPct val="0"/>
        </a:spcBef>
        <a:spcAft>
          <a:spcPct val="0"/>
        </a:spcAft>
        <a:defRPr sz="4400">
          <a:solidFill>
            <a:schemeClr val="tx1"/>
          </a:solidFill>
          <a:latin typeface="Calibri" panose="020F0502020204030204" pitchFamily="34" charset="0"/>
          <a:ea typeface="MS PGothic" panose="020B0600070205080204" pitchFamily="34" charset="-128"/>
        </a:defRPr>
      </a:lvl6pPr>
      <a:lvl7pPr marL="914400" algn="ctr" defTabSz="457200" rtl="0" fontAlgn="base">
        <a:spcBef>
          <a:spcPct val="0"/>
        </a:spcBef>
        <a:spcAft>
          <a:spcPct val="0"/>
        </a:spcAft>
        <a:defRPr sz="4400">
          <a:solidFill>
            <a:schemeClr val="tx1"/>
          </a:solidFill>
          <a:latin typeface="Calibri" panose="020F0502020204030204" pitchFamily="34" charset="0"/>
          <a:ea typeface="MS PGothic" panose="020B0600070205080204" pitchFamily="34" charset="-128"/>
        </a:defRPr>
      </a:lvl7pPr>
      <a:lvl8pPr marL="1371600" algn="ctr" defTabSz="457200" rtl="0" fontAlgn="base">
        <a:spcBef>
          <a:spcPct val="0"/>
        </a:spcBef>
        <a:spcAft>
          <a:spcPct val="0"/>
        </a:spcAft>
        <a:defRPr sz="4400">
          <a:solidFill>
            <a:schemeClr val="tx1"/>
          </a:solidFill>
          <a:latin typeface="Calibri" panose="020F0502020204030204" pitchFamily="34" charset="0"/>
          <a:ea typeface="MS PGothic" panose="020B0600070205080204" pitchFamily="34" charset="-128"/>
        </a:defRPr>
      </a:lvl8pPr>
      <a:lvl9pPr marL="1828800" algn="ctr" defTabSz="457200" rtl="0" fontAlgn="base">
        <a:spcBef>
          <a:spcPct val="0"/>
        </a:spcBef>
        <a:spcAft>
          <a:spcPct val="0"/>
        </a:spcAft>
        <a:defRPr sz="4400">
          <a:solidFill>
            <a:schemeClr val="tx1"/>
          </a:solidFill>
          <a:latin typeface="Calibri" panose="020F0502020204030204" pitchFamily="34" charset="0"/>
          <a:ea typeface="MS PGothic" panose="020B0600070205080204" pitchFamily="34"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Gill Sans MT" panose="020B0502020104020203" pitchFamily="34" charset="0"/>
          <a:ea typeface="MS PGothic" panose="020B0600070205080204" pitchFamily="34" charset="-128"/>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Gill Sans MT" panose="020B0502020104020203" pitchFamily="34" charset="0"/>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Gill Sans MT" panose="020B0502020104020203" pitchFamily="34" charset="0"/>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Gill Sans MT" panose="020B0502020104020203" pitchFamily="34" charset="0"/>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Gill Sans MT" panose="020B0502020104020203" pitchFamily="34" charset="0"/>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emf"/><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diagramColors" Target="../diagrams/colors2.xml"/><Relationship Id="rId11" Type="http://schemas.openxmlformats.org/officeDocument/2006/relationships/image" Target="../media/image12.png"/><Relationship Id="rId5" Type="http://schemas.openxmlformats.org/officeDocument/2006/relationships/diagramQuickStyle" Target="../diagrams/quickStyle2.xml"/><Relationship Id="rId10" Type="http://schemas.openxmlformats.org/officeDocument/2006/relationships/image" Target="../media/image23.png"/><Relationship Id="rId4" Type="http://schemas.openxmlformats.org/officeDocument/2006/relationships/diagramLayout" Target="../diagrams/layout2.xml"/><Relationship Id="rId9" Type="http://schemas.openxmlformats.org/officeDocument/2006/relationships/image" Target="../media/image22.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www.cisco.com/web/about/ac79/innov/IoE.html"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8.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21.emf"/><Relationship Id="rId4" Type="http://schemas.openxmlformats.org/officeDocument/2006/relationships/image" Target="../media/image24.png"/></Relationships>
</file>

<file path=ppt/slides/_rels/slide3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1.emf"/><Relationship Id="rId1" Type="http://schemas.openxmlformats.org/officeDocument/2006/relationships/slideLayout" Target="../slideLayouts/slideLayout2.xml"/><Relationship Id="rId6" Type="http://schemas.openxmlformats.org/officeDocument/2006/relationships/image" Target="../media/image34.jpeg"/><Relationship Id="rId5" Type="http://schemas.openxmlformats.org/officeDocument/2006/relationships/image" Target="../media/image33.jpeg"/><Relationship Id="rId4" Type="http://schemas.openxmlformats.org/officeDocument/2006/relationships/image" Target="../media/image32.jpeg"/></Relationships>
</file>

<file path=ppt/slides/_rels/slide3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avi"/><Relationship Id="rId1" Type="http://schemas.microsoft.com/office/2007/relationships/media" Target="../media/media1.avi"/><Relationship Id="rId4" Type="http://schemas.openxmlformats.org/officeDocument/2006/relationships/image" Target="../media/image35.png"/></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avi"/><Relationship Id="rId1" Type="http://schemas.microsoft.com/office/2007/relationships/media" Target="../media/media2.avi"/><Relationship Id="rId4" Type="http://schemas.openxmlformats.org/officeDocument/2006/relationships/image" Target="../media/image36.png"/></Relationships>
</file>

<file path=ppt/slides/_rels/slide42.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chart" Target="../charts/chart5.xml"/><Relationship Id="rId4" Type="http://schemas.openxmlformats.org/officeDocument/2006/relationships/chart" Target="../charts/char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0.jpg"/><Relationship Id="rId3" Type="http://schemas.openxmlformats.org/officeDocument/2006/relationships/image" Target="../media/image5.emf"/><Relationship Id="rId7"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jp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41.jp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0.jpg"/><Relationship Id="rId3" Type="http://schemas.openxmlformats.org/officeDocument/2006/relationships/image" Target="../media/image14.emf"/><Relationship Id="rId7" Type="http://schemas.openxmlformats.org/officeDocument/2006/relationships/image" Target="../media/image9.png"/><Relationship Id="rId12"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jpg"/><Relationship Id="rId10" Type="http://schemas.openxmlformats.org/officeDocument/2006/relationships/image" Target="../media/image12.png"/><Relationship Id="rId4" Type="http://schemas.openxmlformats.org/officeDocument/2006/relationships/image" Target="../media/image5.emf"/><Relationship Id="rId9" Type="http://schemas.openxmlformats.org/officeDocument/2006/relationships/image" Target="../media/image11.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14338" name="Rectangle 5"/>
          <p:cNvSpPr>
            <a:spLocks noChangeArrowheads="1"/>
          </p:cNvSpPr>
          <p:nvPr/>
        </p:nvSpPr>
        <p:spPr bwMode="auto">
          <a:xfrm>
            <a:off x="436563" y="260350"/>
            <a:ext cx="8605837" cy="34258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Gill Sans MT" panose="020B0502020104020203"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9pPr>
          </a:lstStyle>
          <a:p>
            <a:pPr algn="ctr" eaLnBrk="1" hangingPunct="1">
              <a:lnSpc>
                <a:spcPts val="6500"/>
              </a:lnSpc>
              <a:spcBef>
                <a:spcPct val="0"/>
              </a:spcBef>
              <a:buFontTx/>
              <a:buNone/>
            </a:pPr>
            <a:r>
              <a:rPr lang="en-US" altLang="en-US" sz="4800" b="1" dirty="0"/>
              <a:t>Policy-driven Security Management for </a:t>
            </a:r>
          </a:p>
          <a:p>
            <a:pPr algn="ctr" eaLnBrk="1" hangingPunct="1">
              <a:lnSpc>
                <a:spcPts val="6500"/>
              </a:lnSpc>
              <a:spcBef>
                <a:spcPct val="0"/>
              </a:spcBef>
              <a:buFontTx/>
              <a:buNone/>
            </a:pPr>
            <a:r>
              <a:rPr lang="en-US" altLang="en-US" sz="4800" b="1" dirty="0"/>
              <a:t>Gateway-Oriented Reconfigurable Ecosystems</a:t>
            </a:r>
          </a:p>
        </p:txBody>
      </p:sp>
      <p:sp>
        <p:nvSpPr>
          <p:cNvPr id="14339" name="TextBox 11"/>
          <p:cNvSpPr txBox="1">
            <a:spLocks noChangeArrowheads="1"/>
          </p:cNvSpPr>
          <p:nvPr/>
        </p:nvSpPr>
        <p:spPr bwMode="auto">
          <a:xfrm>
            <a:off x="2227263" y="6407150"/>
            <a:ext cx="4541837" cy="276225"/>
          </a:xfrm>
          <a:prstGeom prst="rect">
            <a:avLst/>
          </a:prstGeom>
          <a:solidFill>
            <a:schemeClr val="tx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Gill Sans MT" panose="020B0502020104020203"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9pPr>
          </a:lstStyle>
          <a:p>
            <a:pPr eaLnBrk="1" hangingPunct="1">
              <a:spcBef>
                <a:spcPct val="0"/>
              </a:spcBef>
              <a:buFontTx/>
              <a:buNone/>
            </a:pPr>
            <a:r>
              <a:rPr lang="en-US" altLang="en-US" sz="1200" b="1" i="1">
                <a:solidFill>
                  <a:srgbClr val="FFB310"/>
                </a:solidFill>
              </a:rPr>
              <a:t>Presented in partial fulfillment for the degree: Master of Science</a:t>
            </a:r>
          </a:p>
        </p:txBody>
      </p:sp>
      <p:sp>
        <p:nvSpPr>
          <p:cNvPr id="14340" name="Subtitle 2"/>
          <p:cNvSpPr>
            <a:spLocks noGrp="1"/>
          </p:cNvSpPr>
          <p:nvPr>
            <p:ph type="subTitle" idx="1"/>
          </p:nvPr>
        </p:nvSpPr>
        <p:spPr>
          <a:xfrm>
            <a:off x="436563" y="3803650"/>
            <a:ext cx="8123237" cy="474436"/>
          </a:xfrm>
        </p:spPr>
        <p:txBody>
          <a:bodyPr/>
          <a:lstStyle/>
          <a:p>
            <a:pPr eaLnBrk="1" hangingPunct="1"/>
            <a:r>
              <a:rPr lang="en-US" altLang="en-US" sz="2800" dirty="0" smtClean="0">
                <a:solidFill>
                  <a:schemeClr val="tx1"/>
                </a:solidFill>
              </a:rPr>
              <a:t>Clinton Dsouza</a:t>
            </a:r>
          </a:p>
          <a:p>
            <a:pPr algn="r" eaLnBrk="1" hangingPunct="1"/>
            <a:r>
              <a:rPr lang="en-US" altLang="en-US" sz="2800" i="1" dirty="0" smtClean="0">
                <a:solidFill>
                  <a:schemeClr val="tx1"/>
                </a:solidFill>
              </a:rPr>
              <a:t>Committee:</a:t>
            </a:r>
          </a:p>
          <a:p>
            <a:pPr algn="r" eaLnBrk="1" hangingPunct="1"/>
            <a:r>
              <a:rPr lang="en-US" altLang="en-US" sz="2400" dirty="0" smtClean="0">
                <a:solidFill>
                  <a:schemeClr val="tx1"/>
                </a:solidFill>
              </a:rPr>
              <a:t>Gail-</a:t>
            </a:r>
            <a:r>
              <a:rPr lang="en-US" altLang="en-US" sz="2400" dirty="0" err="1" smtClean="0">
                <a:solidFill>
                  <a:schemeClr val="tx1"/>
                </a:solidFill>
              </a:rPr>
              <a:t>Joon</a:t>
            </a:r>
            <a:r>
              <a:rPr lang="en-US" altLang="en-US" sz="2400" dirty="0" smtClean="0">
                <a:solidFill>
                  <a:schemeClr val="tx1"/>
                </a:solidFill>
              </a:rPr>
              <a:t> </a:t>
            </a:r>
            <a:r>
              <a:rPr lang="en-US" altLang="en-US" sz="2400" dirty="0" err="1" smtClean="0">
                <a:solidFill>
                  <a:schemeClr val="tx1"/>
                </a:solidFill>
              </a:rPr>
              <a:t>Ahn</a:t>
            </a:r>
            <a:r>
              <a:rPr lang="en-US" altLang="en-US" sz="2400" dirty="0" smtClean="0">
                <a:solidFill>
                  <a:schemeClr val="tx1"/>
                </a:solidFill>
              </a:rPr>
              <a:t>, Chair</a:t>
            </a:r>
          </a:p>
          <a:p>
            <a:pPr algn="r" eaLnBrk="1" hangingPunct="1"/>
            <a:r>
              <a:rPr lang="en-US" altLang="en-US" sz="2400" dirty="0" err="1" smtClean="0">
                <a:solidFill>
                  <a:schemeClr val="tx1"/>
                </a:solidFill>
              </a:rPr>
              <a:t>Partha</a:t>
            </a:r>
            <a:r>
              <a:rPr lang="en-US" altLang="en-US" sz="2400" dirty="0" smtClean="0">
                <a:solidFill>
                  <a:schemeClr val="tx1"/>
                </a:solidFill>
              </a:rPr>
              <a:t> </a:t>
            </a:r>
            <a:r>
              <a:rPr lang="en-US" altLang="en-US" sz="2400" dirty="0" err="1" smtClean="0">
                <a:solidFill>
                  <a:schemeClr val="tx1"/>
                </a:solidFill>
              </a:rPr>
              <a:t>Dasgupta</a:t>
            </a:r>
            <a:endParaRPr lang="en-US" altLang="en-US" sz="2400" dirty="0" smtClean="0">
              <a:solidFill>
                <a:schemeClr val="tx1"/>
              </a:solidFill>
            </a:endParaRPr>
          </a:p>
          <a:p>
            <a:pPr algn="r" eaLnBrk="1" hangingPunct="1"/>
            <a:r>
              <a:rPr lang="en-US" altLang="en-US" sz="2400" dirty="0" smtClean="0">
                <a:solidFill>
                  <a:schemeClr val="tx1"/>
                </a:solidFill>
              </a:rPr>
              <a:t>Adam </a:t>
            </a:r>
            <a:r>
              <a:rPr lang="en-US" altLang="en-US" sz="2400" dirty="0" err="1" smtClean="0">
                <a:solidFill>
                  <a:schemeClr val="tx1"/>
                </a:solidFill>
              </a:rPr>
              <a:t>Doupe</a:t>
            </a:r>
            <a:endParaRPr lang="en-US" altLang="en-US" sz="2400" dirty="0" smtClean="0">
              <a:solidFill>
                <a:schemeClr val="tx1"/>
              </a:solidFill>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181893" y="1189943"/>
            <a:ext cx="6820521" cy="5327651"/>
          </a:xfrm>
        </p:spPr>
      </p:pic>
      <p:sp>
        <p:nvSpPr>
          <p:cNvPr id="35842" name="Title 1"/>
          <p:cNvSpPr>
            <a:spLocks noGrp="1"/>
          </p:cNvSpPr>
          <p:nvPr>
            <p:ph type="title"/>
          </p:nvPr>
        </p:nvSpPr>
        <p:spPr/>
        <p:txBody>
          <a:bodyPr/>
          <a:lstStyle/>
          <a:p>
            <a:r>
              <a:rPr lang="en-US" altLang="en-US" smtClean="0"/>
              <a:t>GORE Architecture</a:t>
            </a:r>
          </a:p>
        </p:txBody>
      </p:sp>
      <p:sp>
        <p:nvSpPr>
          <p:cNvPr id="35843" name="Slide Number Placeholder 3"/>
          <p:cNvSpPr>
            <a:spLocks noGrp="1"/>
          </p:cNvSpPr>
          <p:nvPr>
            <p:ph type="sldNum" sz="quarter" idx="10"/>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Gill Sans MT" panose="020B0502020104020203"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9pPr>
          </a:lstStyle>
          <a:p>
            <a:pPr>
              <a:spcBef>
                <a:spcPct val="0"/>
              </a:spcBef>
              <a:buFontTx/>
              <a:buNone/>
            </a:pPr>
            <a:fld id="{2F108B55-FC1B-43DB-8A07-29E2608BD814}" type="slidenum">
              <a:rPr lang="en-US" altLang="en-US" sz="1200" smtClean="0"/>
              <a:pPr>
                <a:spcBef>
                  <a:spcPct val="0"/>
                </a:spcBef>
                <a:buFontTx/>
                <a:buNone/>
              </a:pPr>
              <a:t>10</a:t>
            </a:fld>
            <a:endParaRPr lang="en-US" altLang="en-US" sz="1200" smtClean="0"/>
          </a:p>
        </p:txBody>
      </p:sp>
      <p:sp>
        <p:nvSpPr>
          <p:cNvPr id="3" name="Rounded Rectangle 2"/>
          <p:cNvSpPr/>
          <p:nvPr/>
        </p:nvSpPr>
        <p:spPr>
          <a:xfrm>
            <a:off x="892629" y="1208088"/>
            <a:ext cx="7347857" cy="1458912"/>
          </a:xfrm>
          <a:prstGeom prst="roundRect">
            <a:avLst/>
          </a:prstGeom>
          <a:noFill/>
          <a:ln w="5715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Rounded Rectangle 3"/>
          <p:cNvSpPr/>
          <p:nvPr/>
        </p:nvSpPr>
        <p:spPr>
          <a:xfrm>
            <a:off x="892629" y="2667000"/>
            <a:ext cx="7456714" cy="2786743"/>
          </a:xfrm>
          <a:prstGeom prst="roundRect">
            <a:avLst/>
          </a:prstGeom>
          <a:noFill/>
          <a:ln w="5715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ounded Rectangle 4"/>
          <p:cNvSpPr/>
          <p:nvPr/>
        </p:nvSpPr>
        <p:spPr>
          <a:xfrm>
            <a:off x="995363" y="5290457"/>
            <a:ext cx="7245123" cy="1270681"/>
          </a:xfrm>
          <a:prstGeom prst="roundRect">
            <a:avLst/>
          </a:prstGeom>
          <a:noFill/>
          <a:ln w="5715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3"/>
                                        </p:tgtEl>
                                      </p:cBhvr>
                                    </p:animEffect>
                                    <p:set>
                                      <p:cBhvr>
                                        <p:cTn id="12" dur="1" fill="hold">
                                          <p:stCondLst>
                                            <p:cond delay="499"/>
                                          </p:stCondLst>
                                        </p:cTn>
                                        <p:tgtEl>
                                          <p:spTgt spid="3"/>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1" nodeType="clickEffect">
                                  <p:stCondLst>
                                    <p:cond delay="0"/>
                                  </p:stCondLst>
                                  <p:childTnLst>
                                    <p:animEffect transition="out" filter="fade">
                                      <p:cBhvr>
                                        <p:cTn id="21" dur="500"/>
                                        <p:tgtEl>
                                          <p:spTgt spid="4"/>
                                        </p:tgtEl>
                                      </p:cBhvr>
                                    </p:animEffect>
                                    <p:set>
                                      <p:cBhvr>
                                        <p:cTn id="22" dur="1" fill="hold">
                                          <p:stCondLst>
                                            <p:cond delay="499"/>
                                          </p:stCondLst>
                                        </p:cTn>
                                        <p:tgtEl>
                                          <p:spTgt spid="4"/>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grpId="1" nodeType="clickEffect">
                                  <p:stCondLst>
                                    <p:cond delay="0"/>
                                  </p:stCondLst>
                                  <p:childTnLst>
                                    <p:animEffect transition="out" filter="fade">
                                      <p:cBhvr>
                                        <p:cTn id="31" dur="500"/>
                                        <p:tgtEl>
                                          <p:spTgt spid="5"/>
                                        </p:tgtEl>
                                      </p:cBhvr>
                                    </p:animEffect>
                                    <p:set>
                                      <p:cBhvr>
                                        <p:cTn id="32"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4" grpId="0" animBg="1"/>
      <p:bldP spid="4" grpId="1" animBg="1"/>
      <p:bldP spid="5" grpId="0" animBg="1"/>
      <p:bldP spid="5" grpId="1"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itle 1"/>
          <p:cNvSpPr>
            <a:spLocks noGrp="1"/>
          </p:cNvSpPr>
          <p:nvPr>
            <p:ph type="title"/>
          </p:nvPr>
        </p:nvSpPr>
        <p:spPr/>
        <p:txBody>
          <a:bodyPr/>
          <a:lstStyle/>
          <a:p>
            <a:r>
              <a:rPr lang="en-US" altLang="en-US" smtClean="0"/>
              <a:t>Architecture Extensions</a:t>
            </a:r>
          </a:p>
        </p:txBody>
      </p:sp>
      <p:sp>
        <p:nvSpPr>
          <p:cNvPr id="32771" name="Content Placeholder 2"/>
          <p:cNvSpPr>
            <a:spLocks noGrp="1"/>
          </p:cNvSpPr>
          <p:nvPr>
            <p:ph idx="1"/>
          </p:nvPr>
        </p:nvSpPr>
        <p:spPr>
          <a:xfrm>
            <a:off x="457200" y="1317624"/>
            <a:ext cx="8394700" cy="5045075"/>
          </a:xfrm>
        </p:spPr>
        <p:txBody>
          <a:bodyPr/>
          <a:lstStyle/>
          <a:p>
            <a:pPr>
              <a:defRPr/>
            </a:pPr>
            <a:r>
              <a:rPr lang="en-US" altLang="en-US" dirty="0" smtClean="0"/>
              <a:t>To realize the real-time, low-latency, and distributed nature</a:t>
            </a:r>
          </a:p>
          <a:p>
            <a:pPr lvl="1">
              <a:defRPr/>
            </a:pPr>
            <a:r>
              <a:rPr lang="en-US" altLang="en-US" dirty="0" smtClean="0"/>
              <a:t>Gateway Node (GN)</a:t>
            </a:r>
          </a:p>
          <a:p>
            <a:pPr lvl="1">
              <a:defRPr/>
            </a:pPr>
            <a:r>
              <a:rPr lang="en-US" altLang="en-US" dirty="0" smtClean="0"/>
              <a:t>Gateway Instance (GI)</a:t>
            </a:r>
            <a:endParaRPr lang="en-US" altLang="en-US" sz="1800" dirty="0"/>
          </a:p>
          <a:p>
            <a:pPr>
              <a:defRPr/>
            </a:pPr>
            <a:r>
              <a:rPr lang="en-US" altLang="en-US" dirty="0" smtClean="0"/>
              <a:t>Gateway Node</a:t>
            </a:r>
          </a:p>
          <a:p>
            <a:pPr lvl="1">
              <a:defRPr/>
            </a:pPr>
            <a:r>
              <a:rPr lang="en-US" altLang="en-US" dirty="0" smtClean="0"/>
              <a:t>Localized </a:t>
            </a:r>
            <a:r>
              <a:rPr lang="en-US" altLang="en-US" dirty="0"/>
              <a:t>cyber-physical access points </a:t>
            </a:r>
            <a:r>
              <a:rPr lang="en-US" altLang="en-US" dirty="0" smtClean="0"/>
              <a:t>that </a:t>
            </a:r>
            <a:r>
              <a:rPr lang="en-US" altLang="en-US" dirty="0"/>
              <a:t>smart connected devices can request resources for consumption and relay information for intelligent </a:t>
            </a:r>
            <a:r>
              <a:rPr lang="en-US" altLang="en-US" dirty="0" smtClean="0"/>
              <a:t>processing. </a:t>
            </a:r>
          </a:p>
          <a:p>
            <a:pPr>
              <a:spcBef>
                <a:spcPct val="0"/>
              </a:spcBef>
            </a:pPr>
            <a:r>
              <a:rPr lang="en-US" altLang="en-US" dirty="0" smtClean="0"/>
              <a:t>Gateway Instance</a:t>
            </a:r>
          </a:p>
          <a:p>
            <a:pPr lvl="1">
              <a:spcBef>
                <a:spcPct val="0"/>
              </a:spcBef>
            </a:pPr>
            <a:r>
              <a:rPr lang="en-US" altLang="en-US" dirty="0" smtClean="0"/>
              <a:t>Virtualized </a:t>
            </a:r>
            <a:r>
              <a:rPr lang="en-US" altLang="en-US" dirty="0"/>
              <a:t>instances programmed to provide computing, </a:t>
            </a:r>
            <a:r>
              <a:rPr lang="en-US" altLang="en-US" dirty="0" smtClean="0"/>
              <a:t>networking, </a:t>
            </a:r>
            <a:r>
              <a:rPr lang="en-US" altLang="en-US" dirty="0"/>
              <a:t>and </a:t>
            </a:r>
            <a:r>
              <a:rPr lang="en-US" altLang="en-US" dirty="0" smtClean="0"/>
              <a:t>storage (</a:t>
            </a:r>
            <a:r>
              <a:rPr lang="en-US" altLang="en-US" dirty="0"/>
              <a:t>short-term) services to GNs dynamically </a:t>
            </a:r>
            <a:r>
              <a:rPr lang="en-US" altLang="en-US" dirty="0" smtClean="0"/>
              <a:t>on-demand</a:t>
            </a:r>
            <a:r>
              <a:rPr lang="en-US" altLang="en-US" dirty="0"/>
              <a:t>.</a:t>
            </a:r>
          </a:p>
          <a:p>
            <a:pPr algn="ctr">
              <a:spcBef>
                <a:spcPct val="0"/>
              </a:spcBef>
              <a:buFontTx/>
              <a:buNone/>
            </a:pPr>
            <a:endParaRPr lang="en-US" altLang="en-US" dirty="0">
              <a:solidFill>
                <a:srgbClr val="FFB310"/>
              </a:solidFill>
            </a:endParaRPr>
          </a:p>
          <a:p>
            <a:pPr>
              <a:defRPr/>
            </a:pPr>
            <a:endParaRPr lang="en-US" altLang="en-US" dirty="0" smtClean="0"/>
          </a:p>
          <a:p>
            <a:pPr marL="0" indent="0">
              <a:buFont typeface="Arial" panose="020B0604020202020204" pitchFamily="34" charset="0"/>
              <a:buNone/>
              <a:defRPr/>
            </a:pPr>
            <a:endParaRPr lang="en-US" altLang="en-US" dirty="0" smtClean="0"/>
          </a:p>
        </p:txBody>
      </p:sp>
      <p:sp>
        <p:nvSpPr>
          <p:cNvPr id="37892" name="Slide Number Placeholder 3"/>
          <p:cNvSpPr>
            <a:spLocks noGrp="1"/>
          </p:cNvSpPr>
          <p:nvPr>
            <p:ph type="sldNum" sz="quarter" idx="10"/>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Gill Sans MT" panose="020B0502020104020203"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9pPr>
          </a:lstStyle>
          <a:p>
            <a:pPr>
              <a:spcBef>
                <a:spcPct val="0"/>
              </a:spcBef>
              <a:buFontTx/>
              <a:buNone/>
            </a:pPr>
            <a:fld id="{28E65324-22C7-491B-A244-06E75332ADEA}" type="slidenum">
              <a:rPr lang="en-US" altLang="en-US" sz="1200" smtClean="0"/>
              <a:pPr>
                <a:spcBef>
                  <a:spcPct val="0"/>
                </a:spcBef>
                <a:buFontTx/>
                <a:buNone/>
              </a:pPr>
              <a:t>11</a:t>
            </a:fld>
            <a:endParaRPr lang="en-US" altLang="en-US" sz="1200" smtClean="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le 1"/>
          <p:cNvSpPr>
            <a:spLocks noGrp="1"/>
          </p:cNvSpPr>
          <p:nvPr>
            <p:ph type="title"/>
          </p:nvPr>
        </p:nvSpPr>
        <p:spPr/>
        <p:txBody>
          <a:bodyPr/>
          <a:lstStyle/>
          <a:p>
            <a:r>
              <a:rPr lang="en-US" altLang="en-US" dirty="0" smtClean="0"/>
              <a:t>Gateway Node Interactions</a:t>
            </a:r>
          </a:p>
        </p:txBody>
      </p:sp>
      <p:sp>
        <p:nvSpPr>
          <p:cNvPr id="39939" name="Slide Number Placeholder 3"/>
          <p:cNvSpPr>
            <a:spLocks noGrp="1"/>
          </p:cNvSpPr>
          <p:nvPr>
            <p:ph type="sldNum" sz="quarter" idx="10"/>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Gill Sans MT" panose="020B0502020104020203"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9pPr>
          </a:lstStyle>
          <a:p>
            <a:pPr>
              <a:spcBef>
                <a:spcPct val="0"/>
              </a:spcBef>
              <a:buFontTx/>
              <a:buNone/>
            </a:pPr>
            <a:fld id="{20DAEDD0-8E3C-4353-9431-83973746D99A}" type="slidenum">
              <a:rPr lang="en-US" altLang="en-US" sz="1200" smtClean="0"/>
              <a:pPr>
                <a:spcBef>
                  <a:spcPct val="0"/>
                </a:spcBef>
                <a:buFontTx/>
                <a:buNone/>
              </a:pPr>
              <a:t>12</a:t>
            </a:fld>
            <a:endParaRPr lang="en-US" altLang="en-US" sz="1200" smtClean="0"/>
          </a:p>
        </p:txBody>
      </p:sp>
      <p:pic>
        <p:nvPicPr>
          <p:cNvPr id="39940"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rcRect/>
          <a:stretch>
            <a:fillRect/>
          </a:stretch>
        </p:blipFill>
        <p:spPr>
          <a:xfrm>
            <a:off x="868363" y="1289050"/>
            <a:ext cx="7556500" cy="5334000"/>
          </a:xfr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itle 1"/>
          <p:cNvSpPr>
            <a:spLocks noGrp="1"/>
          </p:cNvSpPr>
          <p:nvPr>
            <p:ph type="title"/>
          </p:nvPr>
        </p:nvSpPr>
        <p:spPr/>
        <p:txBody>
          <a:bodyPr/>
          <a:lstStyle/>
          <a:p>
            <a:r>
              <a:rPr lang="en-US" altLang="en-US" dirty="0" smtClean="0"/>
              <a:t>Gateway Instance Interaction</a:t>
            </a:r>
          </a:p>
        </p:txBody>
      </p:sp>
      <p:sp>
        <p:nvSpPr>
          <p:cNvPr id="41987" name="Slide Number Placeholder 3"/>
          <p:cNvSpPr>
            <a:spLocks noGrp="1"/>
          </p:cNvSpPr>
          <p:nvPr>
            <p:ph type="sldNum" sz="quarter" idx="10"/>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Gill Sans MT" panose="020B0502020104020203"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9pPr>
          </a:lstStyle>
          <a:p>
            <a:pPr>
              <a:spcBef>
                <a:spcPct val="0"/>
              </a:spcBef>
              <a:buFontTx/>
              <a:buNone/>
            </a:pPr>
            <a:fld id="{AAFAA48B-3AB2-4435-80C8-CB8CFEC160BC}" type="slidenum">
              <a:rPr lang="en-US" altLang="en-US" sz="1200" smtClean="0"/>
              <a:pPr>
                <a:spcBef>
                  <a:spcPct val="0"/>
                </a:spcBef>
                <a:buFontTx/>
                <a:buNone/>
              </a:pPr>
              <a:t>13</a:t>
            </a:fld>
            <a:endParaRPr lang="en-US" altLang="en-US" sz="1200" smtClean="0"/>
          </a:p>
        </p:txBody>
      </p:sp>
      <p:sp>
        <p:nvSpPr>
          <p:cNvPr id="2" name="Content Placeholder 1"/>
          <p:cNvSpPr>
            <a:spLocks noGrp="1"/>
          </p:cNvSpPr>
          <p:nvPr>
            <p:ph idx="1"/>
          </p:nvPr>
        </p:nvSpPr>
        <p:spPr/>
        <p:txBody>
          <a:bodyPr/>
          <a:lstStyle/>
          <a:p>
            <a:endParaRPr lang="en-US"/>
          </a:p>
        </p:txBody>
      </p:sp>
      <p:pic>
        <p:nvPicPr>
          <p:cNvPr id="6" name="Content Placeholder 2"/>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1185700" y="1417638"/>
            <a:ext cx="6708013" cy="51791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p:txBody>
          <a:bodyPr/>
          <a:lstStyle/>
          <a:p>
            <a:r>
              <a:rPr lang="en-US" altLang="en-US" dirty="0" smtClean="0"/>
              <a:t>Application Layer</a:t>
            </a:r>
          </a:p>
        </p:txBody>
      </p:sp>
      <p:sp>
        <p:nvSpPr>
          <p:cNvPr id="35843" name="Slide Number Placeholder 3"/>
          <p:cNvSpPr>
            <a:spLocks noGrp="1"/>
          </p:cNvSpPr>
          <p:nvPr>
            <p:ph type="sldNum" sz="quarter" idx="10"/>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Gill Sans MT" panose="020B0502020104020203"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9pPr>
          </a:lstStyle>
          <a:p>
            <a:pPr>
              <a:spcBef>
                <a:spcPct val="0"/>
              </a:spcBef>
              <a:buFontTx/>
              <a:buNone/>
            </a:pPr>
            <a:fld id="{2F108B55-FC1B-43DB-8A07-29E2608BD814}" type="slidenum">
              <a:rPr lang="en-US" altLang="en-US" sz="1200" smtClean="0"/>
              <a:pPr>
                <a:spcBef>
                  <a:spcPct val="0"/>
                </a:spcBef>
                <a:buFontTx/>
                <a:buNone/>
              </a:pPr>
              <a:t>14</a:t>
            </a:fld>
            <a:endParaRPr lang="en-US" altLang="en-US" sz="1200" smtClean="0"/>
          </a:p>
        </p:txBody>
      </p:sp>
      <p:sp>
        <p:nvSpPr>
          <p:cNvPr id="5" name="Rectangle 4"/>
          <p:cNvSpPr/>
          <p:nvPr/>
        </p:nvSpPr>
        <p:spPr>
          <a:xfrm>
            <a:off x="631031" y="1208089"/>
            <a:ext cx="7880350" cy="1371826"/>
          </a:xfrm>
          <a:prstGeom prst="rect">
            <a:avLst/>
          </a:prstGeom>
          <a:noFill/>
          <a:ln w="57150">
            <a:solidFill>
              <a:srgbClr val="990033"/>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 name="Content Placeholder 1"/>
          <p:cNvSpPr>
            <a:spLocks noGrp="1"/>
          </p:cNvSpPr>
          <p:nvPr>
            <p:ph idx="1"/>
          </p:nvPr>
        </p:nvSpPr>
        <p:spPr/>
        <p:txBody>
          <a:bodyPr/>
          <a:lstStyle/>
          <a:p>
            <a:endParaRPr lang="en-US"/>
          </a:p>
        </p:txBody>
      </p:sp>
      <p:pic>
        <p:nvPicPr>
          <p:cNvPr id="7" name="Content Placeholder 6"/>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1181893" y="1189943"/>
            <a:ext cx="6820521" cy="532765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2508306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1"/>
          <p:cNvSpPr>
            <a:spLocks noGrp="1"/>
          </p:cNvSpPr>
          <p:nvPr>
            <p:ph type="title"/>
          </p:nvPr>
        </p:nvSpPr>
        <p:spPr/>
        <p:txBody>
          <a:bodyPr/>
          <a:lstStyle/>
          <a:p>
            <a:r>
              <a:rPr lang="en-US" altLang="en-US" smtClean="0"/>
              <a:t>Use-Case Scenarios</a:t>
            </a:r>
          </a:p>
        </p:txBody>
      </p:sp>
      <p:sp>
        <p:nvSpPr>
          <p:cNvPr id="33795" name="Slide Number Placeholder 3"/>
          <p:cNvSpPr>
            <a:spLocks noGrp="1"/>
          </p:cNvSpPr>
          <p:nvPr>
            <p:ph type="sldNum" sz="quarter" idx="10"/>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Gill Sans MT" panose="020B0502020104020203"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9pPr>
          </a:lstStyle>
          <a:p>
            <a:pPr>
              <a:spcBef>
                <a:spcPct val="0"/>
              </a:spcBef>
              <a:buFontTx/>
              <a:buNone/>
            </a:pPr>
            <a:fld id="{67F2C2CE-550D-441D-8A80-E3AFB944B0B9}" type="slidenum">
              <a:rPr lang="en-US" altLang="en-US" sz="1200" smtClean="0"/>
              <a:pPr>
                <a:spcBef>
                  <a:spcPct val="0"/>
                </a:spcBef>
                <a:buFontTx/>
                <a:buNone/>
              </a:pPr>
              <a:t>15</a:t>
            </a:fld>
            <a:endParaRPr lang="en-US" altLang="en-US" sz="1200" smtClean="0"/>
          </a:p>
        </p:txBody>
      </p:sp>
      <p:pic>
        <p:nvPicPr>
          <p:cNvPr id="33797" name="Picture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702042"/>
            <a:ext cx="9144000" cy="47273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3798" name="Picture 8"/>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728771" y="2608745"/>
            <a:ext cx="311317" cy="41460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3799" name="Line Callout 2 9"/>
          <p:cNvSpPr>
            <a:spLocks/>
          </p:cNvSpPr>
          <p:nvPr/>
        </p:nvSpPr>
        <p:spPr bwMode="auto">
          <a:xfrm>
            <a:off x="2475750" y="1417583"/>
            <a:ext cx="1765998" cy="628932"/>
          </a:xfrm>
          <a:prstGeom prst="borderCallout2">
            <a:avLst>
              <a:gd name="adj1" fmla="val 18750"/>
              <a:gd name="adj2" fmla="val -8333"/>
              <a:gd name="adj3" fmla="val 18750"/>
              <a:gd name="adj4" fmla="val -16667"/>
              <a:gd name="adj5" fmla="val 251272"/>
              <a:gd name="adj6" fmla="val -23936"/>
            </a:avLst>
          </a:prstGeom>
          <a:noFill/>
          <a:ln w="28575" algn="ctr">
            <a:solidFill>
              <a:schemeClr val="accent1"/>
            </a:solidFill>
            <a:round/>
            <a:headEnd/>
            <a:tailEnd/>
          </a:ln>
          <a:extLst>
            <a:ext uri="{909E8E84-426E-40dd-AFC4-6F175D3DCCD1}">
              <a14:hiddenFill xmlns:a14="http://schemas.microsoft.com/office/drawing/2010/main" xmlns="">
                <a:solidFill>
                  <a:srgbClr val="FFFFFF"/>
                </a:solidFill>
              </a14:hiddenFill>
            </a:ext>
          </a:extLst>
        </p:spPr>
        <p:txBody>
          <a:bodyPr/>
          <a:lstStyle>
            <a:lvl1pPr>
              <a:spcBef>
                <a:spcPct val="20000"/>
              </a:spcBef>
              <a:buFont typeface="Arial" panose="020B0604020202020204" pitchFamily="34" charset="0"/>
              <a:buChar char="•"/>
              <a:defRPr sz="3200">
                <a:solidFill>
                  <a:schemeClr val="tx1"/>
                </a:solidFill>
                <a:latin typeface="Gill Sans MT" panose="020B0502020104020203"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9pPr>
          </a:lstStyle>
          <a:p>
            <a:pPr algn="ctr" eaLnBrk="1" hangingPunct="1">
              <a:spcBef>
                <a:spcPct val="0"/>
              </a:spcBef>
              <a:buClr>
                <a:srgbClr val="00CC00"/>
              </a:buClr>
              <a:buFontTx/>
              <a:buNone/>
            </a:pPr>
            <a:r>
              <a:rPr lang="en-US" altLang="en-US" sz="1800" b="1" dirty="0">
                <a:cs typeface="Arial" panose="020B0604020202020204" pitchFamily="34" charset="0"/>
              </a:rPr>
              <a:t>School bus in </a:t>
            </a:r>
            <a:r>
              <a:rPr lang="en-US" altLang="en-US" sz="1800" b="1" dirty="0" smtClean="0">
                <a:cs typeface="Arial" panose="020B0604020202020204" pitchFamily="34" charset="0"/>
              </a:rPr>
              <a:t>transit</a:t>
            </a:r>
            <a:endParaRPr lang="en-US" altLang="en-US" sz="1800" b="1" dirty="0">
              <a:cs typeface="Arial" panose="020B0604020202020204" pitchFamily="34" charset="0"/>
            </a:endParaRPr>
          </a:p>
        </p:txBody>
      </p:sp>
      <p:sp>
        <p:nvSpPr>
          <p:cNvPr id="33800" name="Line Callout 2 10"/>
          <p:cNvSpPr>
            <a:spLocks/>
          </p:cNvSpPr>
          <p:nvPr/>
        </p:nvSpPr>
        <p:spPr bwMode="auto">
          <a:xfrm>
            <a:off x="7010399" y="5327473"/>
            <a:ext cx="2023067" cy="605241"/>
          </a:xfrm>
          <a:prstGeom prst="borderCallout2">
            <a:avLst>
              <a:gd name="adj1" fmla="val 18750"/>
              <a:gd name="adj2" fmla="val -8333"/>
              <a:gd name="adj3" fmla="val 13194"/>
              <a:gd name="adj4" fmla="val -56352"/>
              <a:gd name="adj5" fmla="val -172212"/>
              <a:gd name="adj6" fmla="val -152612"/>
            </a:avLst>
          </a:prstGeom>
          <a:noFill/>
          <a:ln w="28575" algn="ctr">
            <a:solidFill>
              <a:srgbClr val="0070C0"/>
            </a:solidFill>
            <a:round/>
            <a:headEnd/>
            <a:tailEnd/>
          </a:ln>
          <a:extLst>
            <a:ext uri="{909E8E84-426E-40dd-AFC4-6F175D3DCCD1}">
              <a14:hiddenFill xmlns:a14="http://schemas.microsoft.com/office/drawing/2010/main" xmlns="">
                <a:solidFill>
                  <a:srgbClr val="FFFFFF"/>
                </a:solidFill>
              </a14:hiddenFill>
            </a:ext>
          </a:extLst>
        </p:spPr>
        <p:txBody>
          <a:bodyPr/>
          <a:lstStyle>
            <a:lvl1pPr>
              <a:spcBef>
                <a:spcPct val="20000"/>
              </a:spcBef>
              <a:buFont typeface="Arial" panose="020B0604020202020204" pitchFamily="34" charset="0"/>
              <a:buChar char="•"/>
              <a:defRPr sz="3200">
                <a:solidFill>
                  <a:schemeClr val="tx1"/>
                </a:solidFill>
                <a:latin typeface="Gill Sans MT" panose="020B0502020104020203"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9pPr>
          </a:lstStyle>
          <a:p>
            <a:pPr algn="ctr" eaLnBrk="1" hangingPunct="1">
              <a:spcBef>
                <a:spcPct val="0"/>
              </a:spcBef>
              <a:buClr>
                <a:srgbClr val="00CC00"/>
              </a:buClr>
              <a:buFontTx/>
              <a:buNone/>
            </a:pPr>
            <a:r>
              <a:rPr lang="en-US" altLang="en-US" sz="1800" b="1" dirty="0">
                <a:cs typeface="Arial" panose="020B0604020202020204" pitchFamily="34" charset="0"/>
              </a:rPr>
              <a:t>Collision </a:t>
            </a:r>
            <a:r>
              <a:rPr lang="en-US" altLang="en-US" sz="1800" b="1" dirty="0" smtClean="0">
                <a:cs typeface="Arial" panose="020B0604020202020204" pitchFamily="34" charset="0"/>
              </a:rPr>
              <a:t>detection</a:t>
            </a:r>
            <a:endParaRPr lang="en-US" altLang="en-US" sz="1800" b="1" dirty="0">
              <a:cs typeface="Arial" panose="020B0604020202020204" pitchFamily="34" charset="0"/>
            </a:endParaRPr>
          </a:p>
        </p:txBody>
      </p:sp>
      <p:sp>
        <p:nvSpPr>
          <p:cNvPr id="33801" name="Line Callout 2 11"/>
          <p:cNvSpPr>
            <a:spLocks/>
          </p:cNvSpPr>
          <p:nvPr/>
        </p:nvSpPr>
        <p:spPr bwMode="auto">
          <a:xfrm>
            <a:off x="6976612" y="3781080"/>
            <a:ext cx="2056855" cy="881087"/>
          </a:xfrm>
          <a:prstGeom prst="borderCallout2">
            <a:avLst>
              <a:gd name="adj1" fmla="val 18750"/>
              <a:gd name="adj2" fmla="val -8333"/>
              <a:gd name="adj3" fmla="val 18750"/>
              <a:gd name="adj4" fmla="val -16667"/>
              <a:gd name="adj5" fmla="val -129481"/>
              <a:gd name="adj6" fmla="val -16639"/>
            </a:avLst>
          </a:prstGeom>
          <a:noFill/>
          <a:ln w="28575" algn="ctr">
            <a:solidFill>
              <a:srgbClr val="0070C0"/>
            </a:solidFill>
            <a:round/>
            <a:headEnd/>
            <a:tailEnd/>
          </a:ln>
          <a:extLst>
            <a:ext uri="{909E8E84-426E-40dd-AFC4-6F175D3DCCD1}">
              <a14:hiddenFill xmlns:a14="http://schemas.microsoft.com/office/drawing/2010/main" xmlns="">
                <a:solidFill>
                  <a:srgbClr val="FFFFFF"/>
                </a:solidFill>
              </a14:hiddenFill>
            </a:ext>
          </a:extLst>
        </p:spPr>
        <p:txBody>
          <a:bodyPr/>
          <a:lstStyle>
            <a:lvl1pPr>
              <a:spcBef>
                <a:spcPct val="20000"/>
              </a:spcBef>
              <a:buFont typeface="Arial" panose="020B0604020202020204" pitchFamily="34" charset="0"/>
              <a:buChar char="•"/>
              <a:defRPr sz="3200">
                <a:solidFill>
                  <a:schemeClr val="tx1"/>
                </a:solidFill>
                <a:latin typeface="Gill Sans MT" panose="020B0502020104020203"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9pPr>
          </a:lstStyle>
          <a:p>
            <a:pPr algn="ctr" eaLnBrk="1" hangingPunct="1">
              <a:spcBef>
                <a:spcPct val="0"/>
              </a:spcBef>
              <a:buClr>
                <a:srgbClr val="00CC00"/>
              </a:buClr>
              <a:buFontTx/>
              <a:buNone/>
            </a:pPr>
            <a:r>
              <a:rPr lang="en-US" altLang="en-US" sz="1800" b="1" dirty="0">
                <a:cs typeface="Arial" panose="020B0604020202020204" pitchFamily="34" charset="0"/>
              </a:rPr>
              <a:t>Emergency vehicle in </a:t>
            </a:r>
            <a:r>
              <a:rPr lang="en-US" altLang="en-US" sz="1800" b="1" dirty="0" smtClean="0">
                <a:cs typeface="Arial" panose="020B0604020202020204" pitchFamily="34" charset="0"/>
              </a:rPr>
              <a:t>transit</a:t>
            </a:r>
            <a:endParaRPr lang="en-US" altLang="en-US" sz="1800" b="1" dirty="0">
              <a:cs typeface="Arial" panose="020B0604020202020204" pitchFamily="34" charset="0"/>
            </a:endParaRPr>
          </a:p>
        </p:txBody>
      </p:sp>
      <p:sp>
        <p:nvSpPr>
          <p:cNvPr id="33802" name="Line Callout 2 12"/>
          <p:cNvSpPr>
            <a:spLocks/>
          </p:cNvSpPr>
          <p:nvPr/>
        </p:nvSpPr>
        <p:spPr bwMode="auto">
          <a:xfrm>
            <a:off x="5488745" y="1331913"/>
            <a:ext cx="1615438" cy="370129"/>
          </a:xfrm>
          <a:prstGeom prst="borderCallout2">
            <a:avLst>
              <a:gd name="adj1" fmla="val 18750"/>
              <a:gd name="adj2" fmla="val -8333"/>
              <a:gd name="adj3" fmla="val 18750"/>
              <a:gd name="adj4" fmla="val -16667"/>
              <a:gd name="adj5" fmla="val 410563"/>
              <a:gd name="adj6" fmla="val -25196"/>
            </a:avLst>
          </a:prstGeom>
          <a:noFill/>
          <a:ln w="28575" algn="ctr">
            <a:solidFill>
              <a:srgbClr val="0070C0"/>
            </a:solidFill>
            <a:round/>
            <a:headEnd/>
            <a:tailEnd/>
          </a:ln>
          <a:extLst>
            <a:ext uri="{909E8E84-426E-40dd-AFC4-6F175D3DCCD1}">
              <a14:hiddenFill xmlns:a14="http://schemas.microsoft.com/office/drawing/2010/main" xmlns="">
                <a:solidFill>
                  <a:srgbClr val="FFFFFF"/>
                </a:solidFill>
              </a14:hiddenFill>
            </a:ext>
          </a:extLst>
        </p:spPr>
        <p:txBody>
          <a:bodyPr/>
          <a:lstStyle>
            <a:lvl1pPr>
              <a:spcBef>
                <a:spcPct val="20000"/>
              </a:spcBef>
              <a:buFont typeface="Arial" panose="020B0604020202020204" pitchFamily="34" charset="0"/>
              <a:buChar char="•"/>
              <a:defRPr sz="3200">
                <a:solidFill>
                  <a:schemeClr val="tx1"/>
                </a:solidFill>
                <a:latin typeface="Gill Sans MT" panose="020B0502020104020203"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9pPr>
          </a:lstStyle>
          <a:p>
            <a:pPr algn="ctr" eaLnBrk="1" hangingPunct="1">
              <a:spcBef>
                <a:spcPct val="0"/>
              </a:spcBef>
              <a:buClr>
                <a:srgbClr val="00CC00"/>
              </a:buClr>
              <a:buFontTx/>
              <a:buNone/>
            </a:pPr>
            <a:r>
              <a:rPr lang="en-US" altLang="en-US" sz="1800" b="1" dirty="0">
                <a:cs typeface="Arial" panose="020B0604020202020204" pitchFamily="34" charset="0"/>
              </a:rPr>
              <a:t>CV in </a:t>
            </a:r>
            <a:r>
              <a:rPr lang="en-US" altLang="en-US" sz="1800" b="1" dirty="0" smtClean="0">
                <a:cs typeface="Arial" panose="020B0604020202020204" pitchFamily="34" charset="0"/>
              </a:rPr>
              <a:t>transit</a:t>
            </a:r>
            <a:endParaRPr lang="en-US" altLang="en-US" sz="1800" b="1" dirty="0">
              <a:cs typeface="Arial" panose="020B06040202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3802"/>
                                        </p:tgtEl>
                                        <p:attrNameLst>
                                          <p:attrName>style.visibility</p:attrName>
                                        </p:attrNameLst>
                                      </p:cBhvr>
                                      <p:to>
                                        <p:strVal val="visible"/>
                                      </p:to>
                                    </p:set>
                                    <p:animEffect transition="in" filter="wipe(down)">
                                      <p:cBhvr>
                                        <p:cTn id="7" dur="500"/>
                                        <p:tgtEl>
                                          <p:spTgt spid="3380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3801"/>
                                        </p:tgtEl>
                                        <p:attrNameLst>
                                          <p:attrName>style.visibility</p:attrName>
                                        </p:attrNameLst>
                                      </p:cBhvr>
                                      <p:to>
                                        <p:strVal val="visible"/>
                                      </p:to>
                                    </p:set>
                                    <p:animEffect transition="in" filter="wipe(down)">
                                      <p:cBhvr>
                                        <p:cTn id="12" dur="500"/>
                                        <p:tgtEl>
                                          <p:spTgt spid="3380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33799"/>
                                        </p:tgtEl>
                                        <p:attrNameLst>
                                          <p:attrName>style.visibility</p:attrName>
                                        </p:attrNameLst>
                                      </p:cBhvr>
                                      <p:to>
                                        <p:strVal val="visible"/>
                                      </p:to>
                                    </p:set>
                                    <p:animEffect transition="in" filter="wipe(down)">
                                      <p:cBhvr>
                                        <p:cTn id="17" dur="500"/>
                                        <p:tgtEl>
                                          <p:spTgt spid="3379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33800"/>
                                        </p:tgtEl>
                                        <p:attrNameLst>
                                          <p:attrName>style.visibility</p:attrName>
                                        </p:attrNameLst>
                                      </p:cBhvr>
                                      <p:to>
                                        <p:strVal val="visible"/>
                                      </p:to>
                                    </p:set>
                                    <p:animEffect transition="in" filter="wipe(down)">
                                      <p:cBhvr>
                                        <p:cTn id="22" dur="500"/>
                                        <p:tgtEl>
                                          <p:spTgt spid="338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799" grpId="0" animBg="1"/>
      <p:bldP spid="33800" grpId="0" animBg="1"/>
      <p:bldP spid="33801" grpId="0" animBg="1"/>
      <p:bldP spid="33802"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p:cNvSpPr>
            <a:spLocks noGrp="1"/>
          </p:cNvSpPr>
          <p:nvPr>
            <p:ph type="title"/>
          </p:nvPr>
        </p:nvSpPr>
        <p:spPr/>
        <p:txBody>
          <a:bodyPr/>
          <a:lstStyle/>
          <a:p>
            <a:r>
              <a:rPr lang="en-US" altLang="en-US" sz="4300" dirty="0" smtClean="0"/>
              <a:t>Connection Workflow</a:t>
            </a:r>
          </a:p>
        </p:txBody>
      </p:sp>
      <p:sp>
        <p:nvSpPr>
          <p:cNvPr id="34819" name="Slide Number Placeholder 3"/>
          <p:cNvSpPr>
            <a:spLocks noGrp="1"/>
          </p:cNvSpPr>
          <p:nvPr>
            <p:ph type="sldNum" sz="quarter" idx="10"/>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Gill Sans MT" panose="020B0502020104020203"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9pPr>
          </a:lstStyle>
          <a:p>
            <a:pPr>
              <a:spcBef>
                <a:spcPct val="0"/>
              </a:spcBef>
              <a:buFontTx/>
              <a:buNone/>
            </a:pPr>
            <a:fld id="{43199EC6-42FE-47A8-B722-52B9AA687D79}" type="slidenum">
              <a:rPr lang="en-US" altLang="en-US" sz="1200" smtClean="0"/>
              <a:pPr>
                <a:spcBef>
                  <a:spcPct val="0"/>
                </a:spcBef>
                <a:buFontTx/>
                <a:buNone/>
              </a:pPr>
              <a:t>16</a:t>
            </a:fld>
            <a:endParaRPr lang="en-US" altLang="en-US" sz="1200" smtClean="0"/>
          </a:p>
        </p:txBody>
      </p:sp>
      <p:sp>
        <p:nvSpPr>
          <p:cNvPr id="3" name="Cloud 2"/>
          <p:cNvSpPr/>
          <p:nvPr/>
        </p:nvSpPr>
        <p:spPr>
          <a:xfrm>
            <a:off x="1978025" y="1384300"/>
            <a:ext cx="5227638" cy="1116013"/>
          </a:xfrm>
          <a:prstGeom prst="cloud">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a:p>
        </p:txBody>
      </p:sp>
      <p:pic>
        <p:nvPicPr>
          <p:cNvPr id="34821"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405188" y="3289300"/>
            <a:ext cx="2139950" cy="1485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4822" name="Picture 5"/>
          <p:cNvPicPr>
            <a:picLocks noChangeAspect="1"/>
          </p:cNvPicPr>
          <p:nvPr/>
        </p:nvPicPr>
        <p:blipFill>
          <a:blip r:embed="rId3">
            <a:extLst>
              <a:ext uri="{28A0092B-C50C-407E-A947-70E740481C1C}">
                <a14:useLocalDpi xmlns:a14="http://schemas.microsoft.com/office/drawing/2010/main" val="0"/>
              </a:ext>
            </a:extLst>
          </a:blip>
          <a:srcRect l="10181" r="9637" b="16426"/>
          <a:stretch>
            <a:fillRect/>
          </a:stretch>
        </p:blipFill>
        <p:spPr bwMode="auto">
          <a:xfrm>
            <a:off x="3579813" y="5267097"/>
            <a:ext cx="1387475" cy="9620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 name="Curved Right Arrow 9"/>
          <p:cNvSpPr/>
          <p:nvPr/>
        </p:nvSpPr>
        <p:spPr>
          <a:xfrm>
            <a:off x="1977819" y="4297094"/>
            <a:ext cx="856649" cy="1838425"/>
          </a:xfrm>
          <a:prstGeom prst="curvedRightArrow">
            <a:avLst/>
          </a:prstGeom>
          <a:gradFill flip="none" rotWithShape="1">
            <a:gsLst>
              <a:gs pos="0">
                <a:srgbClr val="00B050">
                  <a:shade val="30000"/>
                  <a:satMod val="115000"/>
                </a:srgbClr>
              </a:gs>
              <a:gs pos="50000">
                <a:srgbClr val="00B050">
                  <a:shade val="67500"/>
                  <a:satMod val="115000"/>
                </a:srgbClr>
              </a:gs>
              <a:gs pos="100000">
                <a:srgbClr val="00B050">
                  <a:shade val="100000"/>
                  <a:satMod val="115000"/>
                </a:srgbClr>
              </a:gs>
            </a:gsLst>
            <a:path path="circle">
              <a:fillToRect r="100000" b="100000"/>
            </a:path>
            <a:tileRect l="-100000" t="-100000"/>
          </a:gra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chemeClr val="tx1"/>
              </a:solidFill>
            </a:endParaRPr>
          </a:p>
        </p:txBody>
      </p:sp>
      <p:sp>
        <p:nvSpPr>
          <p:cNvPr id="11" name="Curved Left Arrow 10"/>
          <p:cNvSpPr/>
          <p:nvPr/>
        </p:nvSpPr>
        <p:spPr>
          <a:xfrm rot="10800000" flipH="1">
            <a:off x="5703381" y="4297094"/>
            <a:ext cx="745544" cy="1714472"/>
          </a:xfrm>
          <a:prstGeom prst="curvedLeftArrow">
            <a:avLst/>
          </a:prstGeom>
          <a:gradFill flip="none" rotWithShape="1">
            <a:gsLst>
              <a:gs pos="0">
                <a:srgbClr val="00B050">
                  <a:shade val="30000"/>
                  <a:satMod val="115000"/>
                </a:srgbClr>
              </a:gs>
              <a:gs pos="50000">
                <a:srgbClr val="00B050">
                  <a:shade val="67500"/>
                  <a:satMod val="115000"/>
                </a:srgbClr>
              </a:gs>
              <a:gs pos="100000">
                <a:srgbClr val="00B050">
                  <a:shade val="100000"/>
                  <a:satMod val="115000"/>
                </a:srgbClr>
              </a:gs>
            </a:gsLst>
            <a:path path="circle">
              <a:fillToRect r="100000" b="100000"/>
            </a:path>
            <a:tileRect l="-100000" t="-100000"/>
          </a:gra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chemeClr val="tx1"/>
              </a:solidFill>
            </a:endParaRPr>
          </a:p>
        </p:txBody>
      </p:sp>
      <p:sp>
        <p:nvSpPr>
          <p:cNvPr id="13" name="Left-Right Arrow 12"/>
          <p:cNvSpPr/>
          <p:nvPr/>
        </p:nvSpPr>
        <p:spPr>
          <a:xfrm rot="5400000">
            <a:off x="4191802" y="2850558"/>
            <a:ext cx="760396" cy="319301"/>
          </a:xfrm>
          <a:prstGeom prst="leftRightArrow">
            <a:avLst/>
          </a:prstGeom>
          <a:gradFill flip="none" rotWithShape="1">
            <a:gsLst>
              <a:gs pos="0">
                <a:srgbClr val="00B050">
                  <a:shade val="30000"/>
                  <a:satMod val="115000"/>
                </a:srgbClr>
              </a:gs>
              <a:gs pos="50000">
                <a:srgbClr val="00B050">
                  <a:shade val="67500"/>
                  <a:satMod val="115000"/>
                </a:srgbClr>
              </a:gs>
              <a:gs pos="100000">
                <a:srgbClr val="00B050">
                  <a:shade val="100000"/>
                  <a:satMod val="115000"/>
                </a:srgbClr>
              </a:gs>
            </a:gsLst>
            <a:path path="circle">
              <a:fillToRect r="100000" b="100000"/>
            </a:path>
            <a:tileRect l="-100000" t="-100000"/>
          </a:gra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4832" name="TextBox 13"/>
          <p:cNvSpPr txBox="1">
            <a:spLocks noChangeArrowheads="1"/>
          </p:cNvSpPr>
          <p:nvPr/>
        </p:nvSpPr>
        <p:spPr bwMode="auto">
          <a:xfrm>
            <a:off x="6461125" y="4968875"/>
            <a:ext cx="2686050"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Gill Sans MT" panose="020B0502020104020203"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9pPr>
          </a:lstStyle>
          <a:p>
            <a:pPr>
              <a:spcBef>
                <a:spcPct val="0"/>
              </a:spcBef>
              <a:buFontTx/>
              <a:buNone/>
            </a:pPr>
            <a:r>
              <a:rPr lang="en-US" altLang="en-US" sz="1800"/>
              <a:t>Send Request / Travel Info</a:t>
            </a:r>
          </a:p>
        </p:txBody>
      </p:sp>
      <p:sp>
        <p:nvSpPr>
          <p:cNvPr id="34833" name="TextBox 17"/>
          <p:cNvSpPr txBox="1">
            <a:spLocks noChangeArrowheads="1"/>
          </p:cNvSpPr>
          <p:nvPr/>
        </p:nvSpPr>
        <p:spPr bwMode="auto">
          <a:xfrm>
            <a:off x="2930525" y="6208713"/>
            <a:ext cx="2686050"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Gill Sans MT" panose="020B0502020104020203"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9pPr>
          </a:lstStyle>
          <a:p>
            <a:pPr algn="ctr">
              <a:spcBef>
                <a:spcPct val="0"/>
              </a:spcBef>
              <a:buFontTx/>
              <a:buNone/>
            </a:pPr>
            <a:r>
              <a:rPr lang="en-US" altLang="en-US" sz="1800" i="1"/>
              <a:t>Connected Vehicle</a:t>
            </a:r>
          </a:p>
        </p:txBody>
      </p:sp>
      <p:sp>
        <p:nvSpPr>
          <p:cNvPr id="34834" name="TextBox 18"/>
          <p:cNvSpPr txBox="1">
            <a:spLocks noChangeArrowheads="1"/>
          </p:cNvSpPr>
          <p:nvPr/>
        </p:nvSpPr>
        <p:spPr bwMode="auto">
          <a:xfrm>
            <a:off x="388938" y="4681538"/>
            <a:ext cx="1631950" cy="9239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Gill Sans MT" panose="020B0502020104020203"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9pPr>
          </a:lstStyle>
          <a:p>
            <a:pPr algn="ctr">
              <a:spcBef>
                <a:spcPct val="0"/>
              </a:spcBef>
              <a:buFontTx/>
              <a:buNone/>
            </a:pPr>
            <a:r>
              <a:rPr lang="en-US" altLang="en-US" sz="1800"/>
              <a:t>Respond with service provisioning</a:t>
            </a:r>
          </a:p>
        </p:txBody>
      </p:sp>
      <p:pic>
        <p:nvPicPr>
          <p:cNvPr id="34835" name="Picture 15"/>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948238" y="3314700"/>
            <a:ext cx="644525" cy="6445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4836" name="TextBox 21"/>
          <p:cNvSpPr txBox="1">
            <a:spLocks noChangeArrowheads="1"/>
          </p:cNvSpPr>
          <p:nvPr/>
        </p:nvSpPr>
        <p:spPr bwMode="auto">
          <a:xfrm>
            <a:off x="122238" y="3370263"/>
            <a:ext cx="3797300"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Gill Sans MT" panose="020B0502020104020203"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9pPr>
          </a:lstStyle>
          <a:p>
            <a:pPr algn="ctr">
              <a:spcBef>
                <a:spcPct val="0"/>
              </a:spcBef>
              <a:buFontTx/>
              <a:buNone/>
            </a:pPr>
            <a:r>
              <a:rPr lang="en-US" altLang="en-US" sz="1800"/>
              <a:t>Edge Network- Gateway Node</a:t>
            </a:r>
          </a:p>
        </p:txBody>
      </p:sp>
      <p:pic>
        <p:nvPicPr>
          <p:cNvPr id="34837" name="Picture 1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621463" y="3467100"/>
            <a:ext cx="1417637" cy="984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4838" name="Picture 1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396288" y="3336925"/>
            <a:ext cx="581025" cy="4032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5" name="Straight Connector 4"/>
          <p:cNvCxnSpPr/>
          <p:nvPr/>
        </p:nvCxnSpPr>
        <p:spPr>
          <a:xfrm>
            <a:off x="5691188" y="4117975"/>
            <a:ext cx="881062" cy="0"/>
          </a:xfrm>
          <a:prstGeom prst="line">
            <a:avLst/>
          </a:prstGeom>
          <a:ln>
            <a:prstDash val="sysDash"/>
          </a:ln>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flipV="1">
            <a:off x="8112125" y="3740150"/>
            <a:ext cx="284163" cy="219075"/>
          </a:xfrm>
          <a:prstGeom prst="line">
            <a:avLst/>
          </a:prstGeom>
          <a:ln>
            <a:prstDash val="sysDash"/>
          </a:ln>
        </p:spPr>
        <p:style>
          <a:lnRef idx="2">
            <a:schemeClr val="accent1"/>
          </a:lnRef>
          <a:fillRef idx="0">
            <a:schemeClr val="accent1"/>
          </a:fillRef>
          <a:effectRef idx="1">
            <a:schemeClr val="accent1"/>
          </a:effectRef>
          <a:fontRef idx="minor">
            <a:schemeClr val="tx1"/>
          </a:fontRef>
        </p:style>
      </p:cxnSp>
      <p:pic>
        <p:nvPicPr>
          <p:cNvPr id="34841" name="Picture 8"/>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922588" y="1604963"/>
            <a:ext cx="482600" cy="482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4842" name="Picture 22"/>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565650" y="2046288"/>
            <a:ext cx="400050" cy="400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4843" name="Picture 23"/>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661025" y="1527175"/>
            <a:ext cx="569913" cy="5699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20" name="Straight Connector 19"/>
          <p:cNvCxnSpPr>
            <a:stCxn id="34841" idx="3"/>
            <a:endCxn id="34842" idx="1"/>
          </p:cNvCxnSpPr>
          <p:nvPr/>
        </p:nvCxnSpPr>
        <p:spPr>
          <a:xfrm>
            <a:off x="3405188" y="1846263"/>
            <a:ext cx="1160462" cy="400050"/>
          </a:xfrm>
          <a:prstGeom prst="line">
            <a:avLst/>
          </a:prstGeom>
        </p:spPr>
        <p:style>
          <a:lnRef idx="2">
            <a:schemeClr val="accent1"/>
          </a:lnRef>
          <a:fillRef idx="0">
            <a:schemeClr val="accent1"/>
          </a:fillRef>
          <a:effectRef idx="1">
            <a:schemeClr val="accent1"/>
          </a:effectRef>
          <a:fontRef idx="minor">
            <a:schemeClr val="tx1"/>
          </a:fontRef>
        </p:style>
      </p:cxnSp>
      <p:cxnSp>
        <p:nvCxnSpPr>
          <p:cNvPr id="25" name="Straight Connector 24"/>
          <p:cNvCxnSpPr>
            <a:stCxn id="34842" idx="3"/>
            <a:endCxn id="34843" idx="1"/>
          </p:cNvCxnSpPr>
          <p:nvPr/>
        </p:nvCxnSpPr>
        <p:spPr>
          <a:xfrm flipV="1">
            <a:off x="4965700" y="1812925"/>
            <a:ext cx="695325" cy="433388"/>
          </a:xfrm>
          <a:prstGeom prst="line">
            <a:avLst/>
          </a:prstGeom>
        </p:spPr>
        <p:style>
          <a:lnRef idx="2">
            <a:schemeClr val="accent1"/>
          </a:lnRef>
          <a:fillRef idx="0">
            <a:schemeClr val="accent1"/>
          </a:fillRef>
          <a:effectRef idx="1">
            <a:schemeClr val="accent1"/>
          </a:effectRef>
          <a:fontRef idx="minor">
            <a:schemeClr val="tx1"/>
          </a:fontRef>
        </p:style>
      </p:cxnSp>
      <p:cxnSp>
        <p:nvCxnSpPr>
          <p:cNvPr id="27" name="Straight Connector 26"/>
          <p:cNvCxnSpPr>
            <a:stCxn id="34841" idx="3"/>
            <a:endCxn id="34843" idx="1"/>
          </p:cNvCxnSpPr>
          <p:nvPr/>
        </p:nvCxnSpPr>
        <p:spPr>
          <a:xfrm flipV="1">
            <a:off x="3405188" y="1812925"/>
            <a:ext cx="2255837" cy="33338"/>
          </a:xfrm>
          <a:prstGeom prst="line">
            <a:avLst/>
          </a:prstGeom>
        </p:spPr>
        <p:style>
          <a:lnRef idx="2">
            <a:schemeClr val="accent1"/>
          </a:lnRef>
          <a:fillRef idx="0">
            <a:schemeClr val="accent1"/>
          </a:fillRef>
          <a:effectRef idx="1">
            <a:schemeClr val="accent1"/>
          </a:effectRef>
          <a:fontRef idx="minor">
            <a:schemeClr val="tx1"/>
          </a:fontRef>
        </p:style>
      </p:cxnSp>
      <p:sp>
        <p:nvSpPr>
          <p:cNvPr id="34847" name="TextBox 51"/>
          <p:cNvSpPr txBox="1">
            <a:spLocks noChangeArrowheads="1"/>
          </p:cNvSpPr>
          <p:nvPr/>
        </p:nvSpPr>
        <p:spPr bwMode="auto">
          <a:xfrm>
            <a:off x="-128588" y="1841500"/>
            <a:ext cx="2354263" cy="368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Gill Sans MT" panose="020B0502020104020203"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9pPr>
          </a:lstStyle>
          <a:p>
            <a:pPr algn="ctr">
              <a:spcBef>
                <a:spcPct val="0"/>
              </a:spcBef>
              <a:buFontTx/>
              <a:buNone/>
            </a:pPr>
            <a:r>
              <a:rPr lang="en-US" altLang="en-US" sz="1800"/>
              <a:t>Cloud Data Center</a:t>
            </a:r>
          </a:p>
        </p:txBody>
      </p:sp>
      <p:pic>
        <p:nvPicPr>
          <p:cNvPr id="34848" name="Picture 5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585075" y="3511550"/>
            <a:ext cx="446088" cy="4460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4849" name="Picture 5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753475" y="3316288"/>
            <a:ext cx="223838" cy="222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4850" name="TextBox 54"/>
          <p:cNvSpPr txBox="1">
            <a:spLocks noChangeArrowheads="1"/>
          </p:cNvSpPr>
          <p:nvPr/>
        </p:nvSpPr>
        <p:spPr bwMode="auto">
          <a:xfrm>
            <a:off x="5661025" y="3182938"/>
            <a:ext cx="2686050" cy="307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Gill Sans MT" panose="020B0502020104020203"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9pPr>
          </a:lstStyle>
          <a:p>
            <a:pPr>
              <a:spcBef>
                <a:spcPct val="0"/>
              </a:spcBef>
              <a:buFontTx/>
              <a:buNone/>
            </a:pPr>
            <a:r>
              <a:rPr lang="en-US" altLang="en-US" sz="1400"/>
              <a:t>Share/ Migrate Information</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Need for Policy Management</a:t>
            </a:r>
          </a:p>
        </p:txBody>
      </p:sp>
      <p:sp>
        <p:nvSpPr>
          <p:cNvPr id="3" name="Content Placeholder 2"/>
          <p:cNvSpPr>
            <a:spLocks noGrp="1"/>
          </p:cNvSpPr>
          <p:nvPr>
            <p:ph idx="1"/>
          </p:nvPr>
        </p:nvSpPr>
        <p:spPr/>
        <p:txBody>
          <a:bodyPr/>
          <a:lstStyle/>
          <a:p>
            <a:r>
              <a:rPr lang="en-US" dirty="0"/>
              <a:t>GORE infrastructure involves multiple interacting components including </a:t>
            </a:r>
            <a:r>
              <a:rPr lang="en-US" dirty="0" err="1"/>
              <a:t>IoTs</a:t>
            </a:r>
            <a:r>
              <a:rPr lang="en-US" dirty="0"/>
              <a:t>.</a:t>
            </a:r>
          </a:p>
          <a:p>
            <a:r>
              <a:rPr lang="en-US" dirty="0" err="1"/>
              <a:t>IoTs</a:t>
            </a:r>
            <a:r>
              <a:rPr lang="en-US" dirty="0"/>
              <a:t> are distributive in nature and are owned by multiple users.</a:t>
            </a:r>
          </a:p>
          <a:p>
            <a:r>
              <a:rPr lang="en-US" dirty="0"/>
              <a:t>There is a need for disparate and diverse devices and components to interact mutually to exchange information in a meaningful manner. </a:t>
            </a:r>
          </a:p>
          <a:p>
            <a:r>
              <a:rPr lang="en-US" dirty="0"/>
              <a:t>This interoperability can be achieved through a robust policy management framework.</a:t>
            </a:r>
          </a:p>
        </p:txBody>
      </p:sp>
      <p:sp>
        <p:nvSpPr>
          <p:cNvPr id="4" name="Slide Number Placeholder 3"/>
          <p:cNvSpPr>
            <a:spLocks noGrp="1"/>
          </p:cNvSpPr>
          <p:nvPr>
            <p:ph type="sldNum" sz="quarter" idx="10"/>
          </p:nvPr>
        </p:nvSpPr>
        <p:spPr/>
        <p:txBody>
          <a:bodyPr/>
          <a:lstStyle/>
          <a:p>
            <a:pPr>
              <a:defRPr/>
            </a:pPr>
            <a:fld id="{4F012910-E2F8-4267-9587-92DF3F9540D5}" type="slidenum">
              <a:rPr lang="en-US" altLang="en-US" smtClean="0"/>
              <a:pPr>
                <a:defRPr/>
              </a:pPr>
              <a:t>17</a:t>
            </a:fld>
            <a:endParaRPr lang="en-US" altLang="en-US" dirty="0"/>
          </a:p>
        </p:txBody>
      </p:sp>
    </p:spTree>
    <p:extLst>
      <p:ext uri="{BB962C8B-B14F-4D97-AF65-F5344CB8AC3E}">
        <p14:creationId xmlns:p14="http://schemas.microsoft.com/office/powerpoint/2010/main" val="21764031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itle 1"/>
          <p:cNvSpPr>
            <a:spLocks noGrp="1"/>
          </p:cNvSpPr>
          <p:nvPr>
            <p:ph type="title"/>
          </p:nvPr>
        </p:nvSpPr>
        <p:spPr/>
        <p:txBody>
          <a:bodyPr/>
          <a:lstStyle/>
          <a:p>
            <a:r>
              <a:rPr lang="en-US" altLang="en-US" smtClean="0"/>
              <a:t>Orchestration Layer</a:t>
            </a:r>
          </a:p>
        </p:txBody>
      </p:sp>
      <p:sp>
        <p:nvSpPr>
          <p:cNvPr id="49155" name="Slide Number Placeholder 3"/>
          <p:cNvSpPr>
            <a:spLocks noGrp="1"/>
          </p:cNvSpPr>
          <p:nvPr>
            <p:ph type="sldNum" sz="quarter" idx="10"/>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Gill Sans MT" panose="020B0502020104020203"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9pPr>
          </a:lstStyle>
          <a:p>
            <a:pPr>
              <a:spcBef>
                <a:spcPct val="0"/>
              </a:spcBef>
              <a:buFontTx/>
              <a:buNone/>
            </a:pPr>
            <a:fld id="{988A0305-5423-40E3-A725-D5B70C4D31CC}" type="slidenum">
              <a:rPr lang="en-US" altLang="en-US" sz="1200" smtClean="0"/>
              <a:pPr>
                <a:spcBef>
                  <a:spcPct val="0"/>
                </a:spcBef>
                <a:buFontTx/>
                <a:buNone/>
              </a:pPr>
              <a:t>18</a:t>
            </a:fld>
            <a:endParaRPr lang="en-US" altLang="en-US" sz="1200" smtClean="0"/>
          </a:p>
        </p:txBody>
      </p:sp>
      <p:sp>
        <p:nvSpPr>
          <p:cNvPr id="6" name="Rectangle 5"/>
          <p:cNvSpPr/>
          <p:nvPr/>
        </p:nvSpPr>
        <p:spPr>
          <a:xfrm>
            <a:off x="457200" y="2657475"/>
            <a:ext cx="7880350" cy="2752725"/>
          </a:xfrm>
          <a:prstGeom prst="rect">
            <a:avLst/>
          </a:prstGeom>
          <a:noFill/>
          <a:ln w="57150">
            <a:solidFill>
              <a:srgbClr val="990033"/>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 name="Content Placeholder 1"/>
          <p:cNvSpPr>
            <a:spLocks noGrp="1"/>
          </p:cNvSpPr>
          <p:nvPr>
            <p:ph idx="1"/>
          </p:nvPr>
        </p:nvSpPr>
        <p:spPr/>
        <p:txBody>
          <a:bodyPr/>
          <a:lstStyle/>
          <a:p>
            <a:endParaRPr lang="en-US"/>
          </a:p>
        </p:txBody>
      </p:sp>
      <p:pic>
        <p:nvPicPr>
          <p:cNvPr id="7" name="Content Placeholder 6"/>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1181893" y="1189943"/>
            <a:ext cx="6820521" cy="532765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itle 1"/>
          <p:cNvSpPr>
            <a:spLocks noGrp="1"/>
          </p:cNvSpPr>
          <p:nvPr>
            <p:ph type="title"/>
          </p:nvPr>
        </p:nvSpPr>
        <p:spPr/>
        <p:txBody>
          <a:bodyPr/>
          <a:lstStyle/>
          <a:p>
            <a:r>
              <a:rPr lang="en-US" altLang="en-US" dirty="0" smtClean="0"/>
              <a:t>Orchestration Layer – cont’d</a:t>
            </a:r>
          </a:p>
        </p:txBody>
      </p:sp>
      <p:sp>
        <p:nvSpPr>
          <p:cNvPr id="51203" name="Slide Number Placeholder 3"/>
          <p:cNvSpPr>
            <a:spLocks noGrp="1"/>
          </p:cNvSpPr>
          <p:nvPr>
            <p:ph type="sldNum" sz="quarter" idx="10"/>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Gill Sans MT" panose="020B0502020104020203"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9pPr>
          </a:lstStyle>
          <a:p>
            <a:pPr>
              <a:spcBef>
                <a:spcPct val="0"/>
              </a:spcBef>
              <a:buFontTx/>
              <a:buNone/>
            </a:pPr>
            <a:fld id="{238B3D15-7C0F-481E-9CA9-A49F7BFD2FE8}" type="slidenum">
              <a:rPr lang="en-US" altLang="en-US" sz="1200" smtClean="0"/>
              <a:pPr>
                <a:spcBef>
                  <a:spcPct val="0"/>
                </a:spcBef>
                <a:buFontTx/>
                <a:buNone/>
              </a:pPr>
              <a:t>19</a:t>
            </a:fld>
            <a:endParaRPr lang="en-US" altLang="en-US" sz="1200" smtClean="0"/>
          </a:p>
        </p:txBody>
      </p:sp>
      <p:sp>
        <p:nvSpPr>
          <p:cNvPr id="4" name="Rounded Rectangle 3"/>
          <p:cNvSpPr/>
          <p:nvPr/>
        </p:nvSpPr>
        <p:spPr>
          <a:xfrm>
            <a:off x="804863" y="1417638"/>
            <a:ext cx="3908425" cy="2620962"/>
          </a:xfrm>
          <a:prstGeom prst="roundRect">
            <a:avLst/>
          </a:prstGeom>
          <a:ln w="76200">
            <a:solidFill>
              <a:srgbClr val="00B050"/>
            </a:solidFill>
          </a:ln>
        </p:spPr>
        <p:style>
          <a:lnRef idx="1">
            <a:schemeClr val="accent3"/>
          </a:lnRef>
          <a:fillRef idx="2">
            <a:schemeClr val="accent3"/>
          </a:fillRef>
          <a:effectRef idx="1">
            <a:schemeClr val="accent3"/>
          </a:effectRef>
          <a:fontRef idx="minor">
            <a:schemeClr val="dk1"/>
          </a:fontRef>
        </p:style>
        <p:txBody>
          <a:bodyPr anchor="ctr"/>
          <a:lstStyle/>
          <a:p>
            <a:pPr algn="ctr">
              <a:defRPr/>
            </a:pPr>
            <a:endParaRPr lang="en-US">
              <a:ln>
                <a:solidFill>
                  <a:srgbClr val="00B050"/>
                </a:solidFill>
              </a:ln>
            </a:endParaRPr>
          </a:p>
        </p:txBody>
      </p:sp>
      <p:graphicFrame>
        <p:nvGraphicFramePr>
          <p:cNvPr id="2" name="Diagram 1"/>
          <p:cNvGraphicFramePr/>
          <p:nvPr/>
        </p:nvGraphicFramePr>
        <p:xfrm>
          <a:off x="1088572" y="1498599"/>
          <a:ext cx="7141028" cy="49130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p:txBody>
          <a:bodyPr/>
          <a:lstStyle/>
          <a:p>
            <a:r>
              <a:rPr lang="en-US" altLang="en-US" smtClean="0"/>
              <a:t>Outline</a:t>
            </a:r>
          </a:p>
        </p:txBody>
      </p:sp>
      <p:sp>
        <p:nvSpPr>
          <p:cNvPr id="16387" name="Content Placeholder 2"/>
          <p:cNvSpPr>
            <a:spLocks noGrp="1"/>
          </p:cNvSpPr>
          <p:nvPr>
            <p:ph idx="1"/>
          </p:nvPr>
        </p:nvSpPr>
        <p:spPr>
          <a:xfrm>
            <a:off x="457200" y="1233488"/>
            <a:ext cx="8229600" cy="4525962"/>
          </a:xfrm>
        </p:spPr>
        <p:txBody>
          <a:bodyPr/>
          <a:lstStyle/>
          <a:p>
            <a:r>
              <a:rPr lang="en-US" altLang="en-US" dirty="0" smtClean="0"/>
              <a:t>Motivation</a:t>
            </a:r>
          </a:p>
          <a:p>
            <a:r>
              <a:rPr lang="en-US" altLang="en-US" dirty="0" smtClean="0"/>
              <a:t>GORE Computing</a:t>
            </a:r>
          </a:p>
          <a:p>
            <a:r>
              <a:rPr lang="en-US" altLang="en-US" dirty="0" smtClean="0"/>
              <a:t>Policy </a:t>
            </a:r>
            <a:r>
              <a:rPr lang="en-US" altLang="en-US" dirty="0"/>
              <a:t>M</a:t>
            </a:r>
            <a:r>
              <a:rPr lang="en-US" altLang="en-US" dirty="0" smtClean="0"/>
              <a:t>anagement </a:t>
            </a:r>
            <a:r>
              <a:rPr lang="en-US" altLang="en-US" dirty="0"/>
              <a:t>F</a:t>
            </a:r>
            <a:r>
              <a:rPr lang="en-US" altLang="en-US" dirty="0" smtClean="0"/>
              <a:t>ramework</a:t>
            </a:r>
          </a:p>
          <a:p>
            <a:r>
              <a:rPr lang="en-US" altLang="en-US" dirty="0" smtClean="0"/>
              <a:t>Implementation</a:t>
            </a:r>
          </a:p>
          <a:p>
            <a:r>
              <a:rPr lang="en-US" altLang="en-US" dirty="0" smtClean="0"/>
              <a:t>Demo</a:t>
            </a:r>
          </a:p>
          <a:p>
            <a:r>
              <a:rPr lang="en-US" altLang="en-US" dirty="0" smtClean="0"/>
              <a:t>Evaluation</a:t>
            </a:r>
          </a:p>
          <a:p>
            <a:r>
              <a:rPr lang="en-US" altLang="en-US" dirty="0" smtClean="0"/>
              <a:t>Conclusion</a:t>
            </a:r>
          </a:p>
          <a:p>
            <a:r>
              <a:rPr lang="en-US" altLang="en-US" dirty="0" smtClean="0"/>
              <a:t>Future </a:t>
            </a:r>
            <a:r>
              <a:rPr lang="en-US" altLang="en-US" dirty="0"/>
              <a:t>W</a:t>
            </a:r>
            <a:r>
              <a:rPr lang="en-US" altLang="en-US" dirty="0" smtClean="0"/>
              <a:t>ork</a:t>
            </a:r>
          </a:p>
        </p:txBody>
      </p:sp>
      <p:sp>
        <p:nvSpPr>
          <p:cNvPr id="16388" name="Slide Number Placeholder 3"/>
          <p:cNvSpPr>
            <a:spLocks noGrp="1"/>
          </p:cNvSpPr>
          <p:nvPr>
            <p:ph type="sldNum" sz="quarter" idx="10"/>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Gill Sans MT" panose="020B0502020104020203"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9pPr>
          </a:lstStyle>
          <a:p>
            <a:pPr>
              <a:spcBef>
                <a:spcPct val="0"/>
              </a:spcBef>
              <a:buFontTx/>
              <a:buNone/>
            </a:pPr>
            <a:fld id="{FB320E50-3B60-45C2-8546-F7791A2B4ACF}" type="slidenum">
              <a:rPr lang="en-US" altLang="en-US" sz="1200" smtClean="0"/>
              <a:pPr>
                <a:spcBef>
                  <a:spcPct val="0"/>
                </a:spcBef>
                <a:buFontTx/>
                <a:buNone/>
              </a:pPr>
              <a:t>2</a:t>
            </a:fld>
            <a:endParaRPr lang="en-US" altLang="en-US" sz="1200" smtClean="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itle 1"/>
          <p:cNvSpPr>
            <a:spLocks noGrp="1"/>
          </p:cNvSpPr>
          <p:nvPr>
            <p:ph type="title"/>
          </p:nvPr>
        </p:nvSpPr>
        <p:spPr/>
        <p:txBody>
          <a:bodyPr/>
          <a:lstStyle/>
          <a:p>
            <a:r>
              <a:rPr lang="en-US" altLang="en-US" smtClean="0"/>
              <a:t>Policy Management as a Module</a:t>
            </a:r>
          </a:p>
        </p:txBody>
      </p:sp>
      <p:sp>
        <p:nvSpPr>
          <p:cNvPr id="57347" name="Content Placeholder 2"/>
          <p:cNvSpPr>
            <a:spLocks noGrp="1"/>
          </p:cNvSpPr>
          <p:nvPr>
            <p:ph idx="1"/>
          </p:nvPr>
        </p:nvSpPr>
        <p:spPr>
          <a:xfrm>
            <a:off x="457200" y="1408113"/>
            <a:ext cx="8229600" cy="4525962"/>
          </a:xfrm>
        </p:spPr>
        <p:txBody>
          <a:bodyPr/>
          <a:lstStyle/>
          <a:p>
            <a:r>
              <a:rPr lang="en-US" altLang="en-US" sz="2400" dirty="0" smtClean="0"/>
              <a:t>Designing the Policy Management</a:t>
            </a:r>
            <a:r>
              <a:rPr lang="en-US" altLang="en-US" sz="2400" dirty="0" smtClean="0">
                <a:solidFill>
                  <a:srgbClr val="00B050"/>
                </a:solidFill>
              </a:rPr>
              <a:t> </a:t>
            </a:r>
            <a:r>
              <a:rPr lang="en-US" altLang="en-US" sz="2400" dirty="0" smtClean="0"/>
              <a:t>as a module ensures</a:t>
            </a:r>
          </a:p>
          <a:p>
            <a:pPr lvl="1"/>
            <a:r>
              <a:rPr lang="en-US" altLang="en-US" sz="2000" dirty="0" smtClean="0"/>
              <a:t>Uniformity</a:t>
            </a:r>
          </a:p>
          <a:p>
            <a:pPr lvl="1"/>
            <a:r>
              <a:rPr lang="en-US" altLang="en-US" sz="2000" dirty="0" smtClean="0"/>
              <a:t>Analysis</a:t>
            </a:r>
          </a:p>
          <a:p>
            <a:pPr lvl="1"/>
            <a:r>
              <a:rPr lang="en-US" altLang="en-US" sz="2000" dirty="0" smtClean="0"/>
              <a:t>Conflict Detection</a:t>
            </a:r>
          </a:p>
          <a:p>
            <a:pPr lvl="1"/>
            <a:r>
              <a:rPr lang="en-US" altLang="en-US" sz="2000" dirty="0" smtClean="0"/>
              <a:t>Conflict Resolution</a:t>
            </a:r>
          </a:p>
          <a:p>
            <a:r>
              <a:rPr lang="en-US" altLang="en-US" dirty="0" smtClean="0"/>
              <a:t>Policy uniformity ensures robust analysis and evaluation of rules.</a:t>
            </a:r>
          </a:p>
          <a:p>
            <a:r>
              <a:rPr lang="en-US" altLang="en-US" dirty="0" smtClean="0"/>
              <a:t>Policy conflicts involves multiple rules with conflicting effects, actions, subjects, or attributes including redundant rules.</a:t>
            </a:r>
          </a:p>
        </p:txBody>
      </p:sp>
      <p:sp>
        <p:nvSpPr>
          <p:cNvPr id="57348" name="Slide Number Placeholder 3"/>
          <p:cNvSpPr>
            <a:spLocks noGrp="1"/>
          </p:cNvSpPr>
          <p:nvPr>
            <p:ph type="sldNum" sz="quarter" idx="10"/>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Gill Sans MT" panose="020B0502020104020203"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9pPr>
          </a:lstStyle>
          <a:p>
            <a:pPr>
              <a:spcBef>
                <a:spcPct val="0"/>
              </a:spcBef>
              <a:buFontTx/>
              <a:buNone/>
            </a:pPr>
            <a:fld id="{59A4EF23-83EE-407A-A6C2-1F13BD606D79}" type="slidenum">
              <a:rPr lang="en-US" altLang="en-US" sz="1200" smtClean="0"/>
              <a:pPr>
                <a:spcBef>
                  <a:spcPct val="0"/>
                </a:spcBef>
                <a:buFontTx/>
                <a:buNone/>
              </a:pPr>
              <a:t>20</a:t>
            </a:fld>
            <a:endParaRPr lang="en-US" altLang="en-US" sz="1200" smtClean="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Policy Management Framework</a:t>
            </a:r>
            <a:endParaRPr lang="en-US" dirty="0"/>
          </a:p>
        </p:txBody>
      </p:sp>
      <p:sp>
        <p:nvSpPr>
          <p:cNvPr id="4" name="Slide Number Placeholder 3"/>
          <p:cNvSpPr>
            <a:spLocks noGrp="1"/>
          </p:cNvSpPr>
          <p:nvPr>
            <p:ph type="sldNum" sz="quarter" idx="10"/>
          </p:nvPr>
        </p:nvSpPr>
        <p:spPr/>
        <p:txBody>
          <a:bodyPr/>
          <a:lstStyle/>
          <a:p>
            <a:pPr>
              <a:defRPr/>
            </a:pPr>
            <a:fld id="{4F012910-E2F8-4267-9587-92DF3F9540D5}" type="slidenum">
              <a:rPr lang="en-US" altLang="en-US" smtClean="0"/>
              <a:pPr>
                <a:defRPr/>
              </a:pPr>
              <a:t>21</a:t>
            </a:fld>
            <a:endParaRPr lang="en-US" altLang="en-US" dirty="0"/>
          </a:p>
        </p:txBody>
      </p:sp>
      <p:sp>
        <p:nvSpPr>
          <p:cNvPr id="5" name="Rounded Rectangle 4"/>
          <p:cNvSpPr/>
          <p:nvPr/>
        </p:nvSpPr>
        <p:spPr>
          <a:xfrm>
            <a:off x="348342" y="1295400"/>
            <a:ext cx="8556171" cy="5197475"/>
          </a:xfrm>
          <a:prstGeom prst="round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886363" y="1504800"/>
            <a:ext cx="2068286" cy="446314"/>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solidFill>
                  <a:schemeClr val="tx1"/>
                </a:solidFill>
                <a:latin typeface="Gill Sans MT" panose="020B0502020104020203" pitchFamily="34" charset="0"/>
              </a:rPr>
              <a:t>Tenant Applications</a:t>
            </a:r>
            <a:endParaRPr lang="en-US" dirty="0">
              <a:solidFill>
                <a:schemeClr val="tx1"/>
              </a:solidFill>
              <a:latin typeface="Gill Sans MT" panose="020B0502020104020203" pitchFamily="34" charset="0"/>
            </a:endParaRPr>
          </a:p>
        </p:txBody>
      </p:sp>
      <p:sp>
        <p:nvSpPr>
          <p:cNvPr id="7" name="Rectangle 6"/>
          <p:cNvSpPr/>
          <p:nvPr/>
        </p:nvSpPr>
        <p:spPr>
          <a:xfrm>
            <a:off x="2795249" y="2885978"/>
            <a:ext cx="2886302" cy="446314"/>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sz="2000" b="1" dirty="0" smtClean="0">
                <a:solidFill>
                  <a:schemeClr val="tx1"/>
                </a:solidFill>
                <a:latin typeface="Gill Sans MT" panose="020B0502020104020203" pitchFamily="34" charset="0"/>
              </a:rPr>
              <a:t>Policy Decision Engine</a:t>
            </a:r>
            <a:endParaRPr lang="en-US" sz="2000" b="1" dirty="0">
              <a:solidFill>
                <a:schemeClr val="tx1"/>
              </a:solidFill>
              <a:latin typeface="Gill Sans MT" panose="020B0502020104020203" pitchFamily="34" charset="0"/>
            </a:endParaRPr>
          </a:p>
        </p:txBody>
      </p:sp>
      <p:sp>
        <p:nvSpPr>
          <p:cNvPr id="8" name="Rectangle 7"/>
          <p:cNvSpPr/>
          <p:nvPr/>
        </p:nvSpPr>
        <p:spPr>
          <a:xfrm>
            <a:off x="5443316" y="1554902"/>
            <a:ext cx="2886302" cy="446314"/>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solidFill>
                  <a:schemeClr val="tx1"/>
                </a:solidFill>
                <a:latin typeface="Gill Sans MT" panose="020B0502020104020203" pitchFamily="34" charset="0"/>
              </a:rPr>
              <a:t>Application Administration</a:t>
            </a:r>
            <a:endParaRPr lang="en-US" dirty="0">
              <a:solidFill>
                <a:schemeClr val="tx1"/>
              </a:solidFill>
              <a:latin typeface="Gill Sans MT" panose="020B0502020104020203" pitchFamily="34" charset="0"/>
            </a:endParaRPr>
          </a:p>
        </p:txBody>
      </p:sp>
      <p:grpSp>
        <p:nvGrpSpPr>
          <p:cNvPr id="15" name="Group 14"/>
          <p:cNvGrpSpPr/>
          <p:nvPr/>
        </p:nvGrpSpPr>
        <p:grpSpPr>
          <a:xfrm>
            <a:off x="859971" y="4162196"/>
            <a:ext cx="4713516" cy="2024742"/>
            <a:chOff x="2014649" y="4351339"/>
            <a:chExt cx="4713516" cy="2024742"/>
          </a:xfrm>
        </p:grpSpPr>
        <p:sp>
          <p:nvSpPr>
            <p:cNvPr id="9" name="Rounded Rectangle 8"/>
            <p:cNvSpPr/>
            <p:nvPr/>
          </p:nvSpPr>
          <p:spPr>
            <a:xfrm>
              <a:off x="2014650" y="4351339"/>
              <a:ext cx="4713515" cy="2024742"/>
            </a:xfrm>
            <a:prstGeom prst="roundRect">
              <a:avLst/>
            </a:prstGeom>
            <a:solidFill>
              <a:schemeClr val="tx2">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 name="Rectangle 9"/>
            <p:cNvSpPr/>
            <p:nvPr/>
          </p:nvSpPr>
          <p:spPr>
            <a:xfrm>
              <a:off x="2264229" y="5663067"/>
              <a:ext cx="1315584" cy="59621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t>Attribute Finder</a:t>
              </a:r>
              <a:endParaRPr lang="en-US" dirty="0"/>
            </a:p>
          </p:txBody>
        </p:sp>
        <p:sp>
          <p:nvSpPr>
            <p:cNvPr id="12" name="Flowchart: Magnetic Disk 11"/>
            <p:cNvSpPr/>
            <p:nvPr/>
          </p:nvSpPr>
          <p:spPr>
            <a:xfrm>
              <a:off x="5393078" y="5619526"/>
              <a:ext cx="1197428" cy="683304"/>
            </a:xfrm>
            <a:prstGeom prst="flowChartMagneticDisk">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t>Attribute</a:t>
              </a:r>
              <a:endParaRPr lang="en-US" dirty="0"/>
            </a:p>
          </p:txBody>
        </p:sp>
        <p:sp>
          <p:nvSpPr>
            <p:cNvPr id="13" name="Rectangle 12"/>
            <p:cNvSpPr/>
            <p:nvPr/>
          </p:nvSpPr>
          <p:spPr>
            <a:xfrm>
              <a:off x="3621852" y="4913576"/>
              <a:ext cx="1900295" cy="47602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t>Attribute Resolver</a:t>
              </a:r>
              <a:endParaRPr lang="en-US" dirty="0"/>
            </a:p>
          </p:txBody>
        </p:sp>
        <p:sp>
          <p:nvSpPr>
            <p:cNvPr id="14" name="TextBox 13"/>
            <p:cNvSpPr txBox="1"/>
            <p:nvPr/>
          </p:nvSpPr>
          <p:spPr>
            <a:xfrm>
              <a:off x="2014649" y="4401406"/>
              <a:ext cx="2448493" cy="369332"/>
            </a:xfrm>
            <a:prstGeom prst="rect">
              <a:avLst/>
            </a:prstGeom>
            <a:noFill/>
          </p:spPr>
          <p:txBody>
            <a:bodyPr wrap="square" rtlCol="0">
              <a:spAutoFit/>
            </a:bodyPr>
            <a:lstStyle/>
            <a:p>
              <a:r>
                <a:rPr lang="en-US" b="1" dirty="0" smtClean="0"/>
                <a:t>Attribute Management</a:t>
              </a:r>
              <a:endParaRPr lang="en-US" b="1" dirty="0"/>
            </a:p>
          </p:txBody>
        </p:sp>
      </p:grpSp>
      <p:sp>
        <p:nvSpPr>
          <p:cNvPr id="16" name="Rectangle 15"/>
          <p:cNvSpPr/>
          <p:nvPr/>
        </p:nvSpPr>
        <p:spPr>
          <a:xfrm>
            <a:off x="886363" y="2289595"/>
            <a:ext cx="2068286" cy="446314"/>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solidFill>
                  <a:schemeClr val="tx1"/>
                </a:solidFill>
                <a:latin typeface="Gill Sans MT" panose="020B0502020104020203" pitchFamily="34" charset="0"/>
              </a:rPr>
              <a:t>Policy Enforcer</a:t>
            </a:r>
            <a:endParaRPr lang="en-US" dirty="0">
              <a:solidFill>
                <a:schemeClr val="tx1"/>
              </a:solidFill>
              <a:latin typeface="Gill Sans MT" panose="020B0502020104020203" pitchFamily="34" charset="0"/>
            </a:endParaRPr>
          </a:p>
        </p:txBody>
      </p:sp>
      <p:grpSp>
        <p:nvGrpSpPr>
          <p:cNvPr id="41" name="Group 40"/>
          <p:cNvGrpSpPr/>
          <p:nvPr/>
        </p:nvGrpSpPr>
        <p:grpSpPr>
          <a:xfrm>
            <a:off x="6455229" y="2436296"/>
            <a:ext cx="2231571" cy="3335737"/>
            <a:chOff x="6455229" y="2436296"/>
            <a:chExt cx="2231571" cy="3335737"/>
          </a:xfrm>
        </p:grpSpPr>
        <p:sp>
          <p:nvSpPr>
            <p:cNvPr id="19" name="Rounded Rectangle 18"/>
            <p:cNvSpPr/>
            <p:nvPr/>
          </p:nvSpPr>
          <p:spPr>
            <a:xfrm>
              <a:off x="6455229" y="2438400"/>
              <a:ext cx="2231571" cy="3333633"/>
            </a:xfrm>
            <a:prstGeom prst="roundRect">
              <a:avLst/>
            </a:prstGeom>
            <a:solidFill>
              <a:schemeClr val="accent5">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 name="Flowchart: Magnetic Disk 16"/>
            <p:cNvSpPr/>
            <p:nvPr/>
          </p:nvSpPr>
          <p:spPr>
            <a:xfrm>
              <a:off x="7238999" y="3118888"/>
              <a:ext cx="947057" cy="986328"/>
            </a:xfrm>
            <a:prstGeom prst="flowChartMagneticDisk">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t>Policies</a:t>
              </a:r>
              <a:endParaRPr lang="en-US" dirty="0"/>
            </a:p>
          </p:txBody>
        </p:sp>
        <p:sp>
          <p:nvSpPr>
            <p:cNvPr id="18" name="Flowchart: Multidocument 17"/>
            <p:cNvSpPr/>
            <p:nvPr/>
          </p:nvSpPr>
          <p:spPr>
            <a:xfrm>
              <a:off x="6886467" y="4204839"/>
              <a:ext cx="1597692" cy="1505740"/>
            </a:xfrm>
            <a:prstGeom prst="flowChartMultidocument">
              <a:avLst/>
            </a:prstGeom>
          </p:spPr>
          <p:style>
            <a:lnRef idx="2">
              <a:schemeClr val="dk1"/>
            </a:lnRef>
            <a:fillRef idx="1">
              <a:schemeClr val="lt1"/>
            </a:fillRef>
            <a:effectRef idx="0">
              <a:schemeClr val="dk1"/>
            </a:effectRef>
            <a:fontRef idx="minor">
              <a:schemeClr val="dk1"/>
            </a:fontRef>
          </p:style>
          <p:txBody>
            <a:bodyPr rtlCol="0" anchor="ctr"/>
            <a:lstStyle/>
            <a:p>
              <a:r>
                <a:rPr lang="en-US" sz="1400" dirty="0" smtClean="0">
                  <a:latin typeface="Gill Sans MT" panose="020B0502020104020203" pitchFamily="34" charset="0"/>
                </a:rPr>
                <a:t>Policies:</a:t>
              </a:r>
            </a:p>
            <a:p>
              <a:pPr marL="285750" indent="-285750">
                <a:buFontTx/>
                <a:buChar char="-"/>
              </a:pPr>
              <a:r>
                <a:rPr lang="en-US" sz="1400" dirty="0" smtClean="0">
                  <a:latin typeface="Gill Sans MT" panose="020B0502020104020203" pitchFamily="34" charset="0"/>
                </a:rPr>
                <a:t>Operational</a:t>
              </a:r>
            </a:p>
            <a:p>
              <a:pPr marL="285750" indent="-285750">
                <a:buFontTx/>
                <a:buChar char="-"/>
              </a:pPr>
              <a:r>
                <a:rPr lang="en-US" sz="1400" dirty="0" smtClean="0">
                  <a:latin typeface="Gill Sans MT" panose="020B0502020104020203" pitchFamily="34" charset="0"/>
                </a:rPr>
                <a:t>Security</a:t>
              </a:r>
            </a:p>
            <a:p>
              <a:pPr marL="285750" indent="-285750">
                <a:buFontTx/>
                <a:buChar char="-"/>
              </a:pPr>
              <a:r>
                <a:rPr lang="en-US" sz="1400" dirty="0" smtClean="0">
                  <a:latin typeface="Gill Sans MT" panose="020B0502020104020203" pitchFamily="34" charset="0"/>
                </a:rPr>
                <a:t>Network</a:t>
              </a:r>
              <a:endParaRPr lang="en-US" sz="1400" dirty="0">
                <a:latin typeface="Gill Sans MT" panose="020B0502020104020203" pitchFamily="34" charset="0"/>
              </a:endParaRPr>
            </a:p>
          </p:txBody>
        </p:sp>
        <p:sp>
          <p:nvSpPr>
            <p:cNvPr id="20" name="TextBox 19"/>
            <p:cNvSpPr txBox="1"/>
            <p:nvPr/>
          </p:nvSpPr>
          <p:spPr>
            <a:xfrm>
              <a:off x="6600931" y="2436296"/>
              <a:ext cx="1850571" cy="369332"/>
            </a:xfrm>
            <a:prstGeom prst="rect">
              <a:avLst/>
            </a:prstGeom>
            <a:noFill/>
          </p:spPr>
          <p:txBody>
            <a:bodyPr wrap="square" rtlCol="0">
              <a:spAutoFit/>
            </a:bodyPr>
            <a:lstStyle/>
            <a:p>
              <a:r>
                <a:rPr lang="en-US" b="1" dirty="0" smtClean="0"/>
                <a:t>Policy Repository</a:t>
              </a:r>
              <a:endParaRPr lang="en-US" b="1" dirty="0"/>
            </a:p>
          </p:txBody>
        </p:sp>
      </p:grpSp>
      <p:cxnSp>
        <p:nvCxnSpPr>
          <p:cNvPr id="22" name="Straight Arrow Connector 21"/>
          <p:cNvCxnSpPr>
            <a:stCxn id="6" idx="2"/>
            <a:endCxn id="16" idx="0"/>
          </p:cNvCxnSpPr>
          <p:nvPr/>
        </p:nvCxnSpPr>
        <p:spPr>
          <a:xfrm>
            <a:off x="1920506" y="1951114"/>
            <a:ext cx="0" cy="338481"/>
          </a:xfrm>
          <a:prstGeom prst="straightConnector1">
            <a:avLst/>
          </a:prstGeom>
          <a:ln>
            <a:headEnd type="triangl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25" name="Elbow Connector 24"/>
          <p:cNvCxnSpPr>
            <a:stCxn id="16" idx="3"/>
            <a:endCxn id="7" idx="0"/>
          </p:cNvCxnSpPr>
          <p:nvPr/>
        </p:nvCxnSpPr>
        <p:spPr>
          <a:xfrm>
            <a:off x="2954649" y="2512752"/>
            <a:ext cx="1283751" cy="373226"/>
          </a:xfrm>
          <a:prstGeom prst="bentConnector2">
            <a:avLst/>
          </a:prstGeom>
          <a:ln>
            <a:headEnd type="triangle" w="med" len="med"/>
            <a:tailEnd type="none" w="med" len="med"/>
          </a:ln>
        </p:spPr>
        <p:style>
          <a:lnRef idx="2">
            <a:schemeClr val="accent1"/>
          </a:lnRef>
          <a:fillRef idx="0">
            <a:schemeClr val="accent1"/>
          </a:fillRef>
          <a:effectRef idx="1">
            <a:schemeClr val="accent1"/>
          </a:effectRef>
          <a:fontRef idx="minor">
            <a:schemeClr val="tx1"/>
          </a:fontRef>
        </p:style>
      </p:cxnSp>
      <p:sp>
        <p:nvSpPr>
          <p:cNvPr id="27" name="Rectangle 26"/>
          <p:cNvSpPr/>
          <p:nvPr/>
        </p:nvSpPr>
        <p:spPr>
          <a:xfrm>
            <a:off x="3244667" y="3750280"/>
            <a:ext cx="1987465" cy="31914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t>Policy Resolver</a:t>
            </a:r>
            <a:endParaRPr lang="en-US" dirty="0"/>
          </a:p>
        </p:txBody>
      </p:sp>
      <p:cxnSp>
        <p:nvCxnSpPr>
          <p:cNvPr id="29" name="Straight Arrow Connector 28"/>
          <p:cNvCxnSpPr>
            <a:stCxn id="27" idx="0"/>
            <a:endCxn id="7" idx="2"/>
          </p:cNvCxnSpPr>
          <p:nvPr/>
        </p:nvCxnSpPr>
        <p:spPr>
          <a:xfrm flipV="1">
            <a:off x="4238400" y="3332292"/>
            <a:ext cx="0" cy="417988"/>
          </a:xfrm>
          <a:prstGeom prst="straightConnector1">
            <a:avLst/>
          </a:prstGeom>
          <a:ln>
            <a:headEnd type="triangl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32" name="Curved Connector 31"/>
          <p:cNvCxnSpPr>
            <a:stCxn id="8" idx="2"/>
            <a:endCxn id="19" idx="0"/>
          </p:cNvCxnSpPr>
          <p:nvPr/>
        </p:nvCxnSpPr>
        <p:spPr>
          <a:xfrm rot="16200000" flipH="1">
            <a:off x="7010149" y="1877534"/>
            <a:ext cx="437184" cy="684548"/>
          </a:xfrm>
          <a:prstGeom prst="curvedConnector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4" name="Curved Connector 33"/>
          <p:cNvCxnSpPr>
            <a:stCxn id="12" idx="1"/>
            <a:endCxn id="13" idx="3"/>
          </p:cNvCxnSpPr>
          <p:nvPr/>
        </p:nvCxnSpPr>
        <p:spPr>
          <a:xfrm rot="16200000" flipV="1">
            <a:off x="4368323" y="4961591"/>
            <a:ext cx="467938" cy="469645"/>
          </a:xfrm>
          <a:prstGeom prst="curvedConnector2">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6" name="Curved Connector 35"/>
          <p:cNvCxnSpPr>
            <a:stCxn id="10" idx="0"/>
            <a:endCxn id="13" idx="1"/>
          </p:cNvCxnSpPr>
          <p:nvPr/>
        </p:nvCxnSpPr>
        <p:spPr>
          <a:xfrm rot="5400000" flipH="1" flipV="1">
            <a:off x="1861519" y="4868270"/>
            <a:ext cx="511479" cy="699831"/>
          </a:xfrm>
          <a:prstGeom prst="curvedConnector2">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a:stCxn id="10" idx="3"/>
            <a:endCxn id="12" idx="2"/>
          </p:cNvCxnSpPr>
          <p:nvPr/>
        </p:nvCxnSpPr>
        <p:spPr>
          <a:xfrm>
            <a:off x="2425135" y="5772034"/>
            <a:ext cx="1813265" cy="1"/>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43" name="Curved Connector 42"/>
          <p:cNvCxnSpPr>
            <a:endCxn id="13" idx="0"/>
          </p:cNvCxnSpPr>
          <p:nvPr/>
        </p:nvCxnSpPr>
        <p:spPr>
          <a:xfrm rot="10800000" flipV="1">
            <a:off x="3417323" y="4105215"/>
            <a:ext cx="821077" cy="619217"/>
          </a:xfrm>
          <a:prstGeom prst="curvedConnector2">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44" name="Rounded Rectangle 43"/>
          <p:cNvSpPr/>
          <p:nvPr/>
        </p:nvSpPr>
        <p:spPr>
          <a:xfrm>
            <a:off x="5232132" y="1417638"/>
            <a:ext cx="3252027" cy="702716"/>
          </a:xfrm>
          <a:prstGeom prst="roundRect">
            <a:avLst/>
          </a:prstGeom>
          <a:noFill/>
          <a:ln w="381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Rounded Rectangle 44"/>
          <p:cNvSpPr/>
          <p:nvPr/>
        </p:nvSpPr>
        <p:spPr>
          <a:xfrm>
            <a:off x="2612386" y="2767530"/>
            <a:ext cx="3252027" cy="702716"/>
          </a:xfrm>
          <a:prstGeom prst="roundRect">
            <a:avLst/>
          </a:prstGeom>
          <a:noFill/>
          <a:ln w="381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Rounded Rectangle 45"/>
          <p:cNvSpPr/>
          <p:nvPr/>
        </p:nvSpPr>
        <p:spPr>
          <a:xfrm>
            <a:off x="6948218" y="2832719"/>
            <a:ext cx="1563617" cy="1310666"/>
          </a:xfrm>
          <a:prstGeom prst="roundRect">
            <a:avLst/>
          </a:prstGeom>
          <a:noFill/>
          <a:ln w="381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8" name="Curved Connector 47"/>
          <p:cNvCxnSpPr>
            <a:stCxn id="19" idx="1"/>
            <a:endCxn id="7" idx="3"/>
          </p:cNvCxnSpPr>
          <p:nvPr/>
        </p:nvCxnSpPr>
        <p:spPr>
          <a:xfrm rot="10800000">
            <a:off x="5681551" y="3109135"/>
            <a:ext cx="773678" cy="996082"/>
          </a:xfrm>
          <a:prstGeom prst="curvedConnector3">
            <a:avLst/>
          </a:prstGeom>
          <a:ln>
            <a:tailEnd type="triangle"/>
          </a:ln>
        </p:spPr>
        <p:style>
          <a:lnRef idx="2">
            <a:schemeClr val="accent1"/>
          </a:lnRef>
          <a:fillRef idx="0">
            <a:schemeClr val="accent1"/>
          </a:fillRef>
          <a:effectRef idx="1">
            <a:schemeClr val="accent1"/>
          </a:effectRef>
          <a:fontRef idx="minor">
            <a:schemeClr val="tx1"/>
          </a:fontRef>
        </p:style>
      </p:cxnSp>
      <p:sp>
        <p:nvSpPr>
          <p:cNvPr id="49" name="Rounded Rectangle 48"/>
          <p:cNvSpPr/>
          <p:nvPr/>
        </p:nvSpPr>
        <p:spPr>
          <a:xfrm>
            <a:off x="1920506" y="4595633"/>
            <a:ext cx="3252027" cy="702716"/>
          </a:xfrm>
          <a:prstGeom prst="roundRect">
            <a:avLst/>
          </a:prstGeom>
          <a:noFill/>
          <a:ln w="381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218878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wipe(down)">
                                      <p:cBhvr>
                                        <p:cTn id="7" dur="500"/>
                                        <p:tgtEl>
                                          <p:spTgt spid="4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46"/>
                                        </p:tgtEl>
                                        <p:attrNameLst>
                                          <p:attrName>style.visibility</p:attrName>
                                        </p:attrNameLst>
                                      </p:cBhvr>
                                      <p:to>
                                        <p:strVal val="visible"/>
                                      </p:to>
                                    </p:set>
                                    <p:animEffect transition="in" filter="wipe(down)">
                                      <p:cBhvr>
                                        <p:cTn id="12" dur="500"/>
                                        <p:tgtEl>
                                          <p:spTgt spid="4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49"/>
                                        </p:tgtEl>
                                        <p:attrNameLst>
                                          <p:attrName>style.visibility</p:attrName>
                                        </p:attrNameLst>
                                      </p:cBhvr>
                                      <p:to>
                                        <p:strVal val="visible"/>
                                      </p:to>
                                    </p:set>
                                    <p:animEffect transition="in" filter="wipe(down)">
                                      <p:cBhvr>
                                        <p:cTn id="17" dur="500"/>
                                        <p:tgtEl>
                                          <p:spTgt spid="4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45"/>
                                        </p:tgtEl>
                                        <p:attrNameLst>
                                          <p:attrName>style.visibility</p:attrName>
                                        </p:attrNameLst>
                                      </p:cBhvr>
                                      <p:to>
                                        <p:strVal val="visible"/>
                                      </p:to>
                                    </p:set>
                                    <p:animEffect transition="in" filter="wipe(down)">
                                      <p:cBhvr>
                                        <p:cTn id="22"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5" grpId="0" animBg="1"/>
      <p:bldP spid="46" grpId="0" animBg="1"/>
      <p:bldP spid="49"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Title 1"/>
          <p:cNvSpPr>
            <a:spLocks noGrp="1"/>
          </p:cNvSpPr>
          <p:nvPr>
            <p:ph type="title"/>
          </p:nvPr>
        </p:nvSpPr>
        <p:spPr>
          <a:xfrm>
            <a:off x="315913" y="350838"/>
            <a:ext cx="8512175" cy="1143000"/>
          </a:xfrm>
        </p:spPr>
        <p:txBody>
          <a:bodyPr/>
          <a:lstStyle/>
          <a:p>
            <a:r>
              <a:rPr lang="en-US" altLang="en-US" sz="3200" dirty="0" smtClean="0"/>
              <a:t>Policy Management Workflow: Use-Case Scenario</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1368594420"/>
              </p:ext>
            </p:extLst>
          </p:nvPr>
        </p:nvGraphicFramePr>
        <p:xfrm>
          <a:off x="3788570" y="1371499"/>
          <a:ext cx="6019800" cy="320040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0420" name="Slide Number Placeholder 3"/>
          <p:cNvSpPr>
            <a:spLocks noGrp="1"/>
          </p:cNvSpPr>
          <p:nvPr>
            <p:ph type="sldNum" sz="quarter" idx="10"/>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Gill Sans MT" panose="020B0502020104020203"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9pPr>
          </a:lstStyle>
          <a:p>
            <a:pPr>
              <a:spcBef>
                <a:spcPct val="0"/>
              </a:spcBef>
              <a:buFontTx/>
              <a:buNone/>
            </a:pPr>
            <a:fld id="{8668AE52-FF34-4903-A551-B247DD8CFAC2}" type="slidenum">
              <a:rPr lang="en-US" altLang="en-US" sz="1200" smtClean="0"/>
              <a:pPr>
                <a:spcBef>
                  <a:spcPct val="0"/>
                </a:spcBef>
                <a:buFontTx/>
                <a:buNone/>
              </a:pPr>
              <a:t>22</a:t>
            </a:fld>
            <a:endParaRPr lang="en-US" altLang="en-US" sz="1200" smtClean="0"/>
          </a:p>
        </p:txBody>
      </p:sp>
      <p:sp>
        <p:nvSpPr>
          <p:cNvPr id="60423" name="TextBox 7"/>
          <p:cNvSpPr txBox="1">
            <a:spLocks noChangeArrowheads="1"/>
          </p:cNvSpPr>
          <p:nvPr/>
        </p:nvSpPr>
        <p:spPr bwMode="auto">
          <a:xfrm>
            <a:off x="5478728" y="5146071"/>
            <a:ext cx="1723376"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Gill Sans MT" panose="020B0502020104020203"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9pPr>
          </a:lstStyle>
          <a:p>
            <a:pPr>
              <a:spcBef>
                <a:spcPct val="0"/>
              </a:spcBef>
              <a:buFontTx/>
              <a:buNone/>
            </a:pPr>
            <a:r>
              <a:rPr lang="en-US" altLang="en-US" sz="1800" i="1" dirty="0" smtClean="0">
                <a:latin typeface="Calibri" panose="020F0502020204030204" pitchFamily="34" charset="0"/>
              </a:rPr>
              <a:t>Service Request</a:t>
            </a:r>
            <a:endParaRPr lang="en-US" altLang="en-US" sz="1800" i="1" dirty="0">
              <a:latin typeface="Calibri" panose="020F0502020204030204" pitchFamily="34" charset="0"/>
            </a:endParaRPr>
          </a:p>
        </p:txBody>
      </p:sp>
      <p:sp>
        <p:nvSpPr>
          <p:cNvPr id="9" name="Up Arrow 8"/>
          <p:cNvSpPr/>
          <p:nvPr/>
        </p:nvSpPr>
        <p:spPr>
          <a:xfrm rot="5400000">
            <a:off x="4804569" y="3603625"/>
            <a:ext cx="314325" cy="779463"/>
          </a:xfrm>
          <a:prstGeom prst="upArrow">
            <a:avLst/>
          </a:prstGeom>
        </p:spPr>
        <p:style>
          <a:lnRef idx="1">
            <a:schemeClr val="accent3"/>
          </a:lnRef>
          <a:fillRef idx="3">
            <a:schemeClr val="accent3"/>
          </a:fillRef>
          <a:effectRef idx="2">
            <a:schemeClr val="accent3"/>
          </a:effectRef>
          <a:fontRef idx="minor">
            <a:schemeClr val="lt1"/>
          </a:fontRef>
        </p:style>
        <p:txBody>
          <a:bodyPr anchor="ctr"/>
          <a:lstStyle/>
          <a:p>
            <a:pPr algn="ctr">
              <a:defRPr/>
            </a:pPr>
            <a:endParaRPr lang="en-US"/>
          </a:p>
        </p:txBody>
      </p:sp>
      <p:sp>
        <p:nvSpPr>
          <p:cNvPr id="60425" name="TextBox 9"/>
          <p:cNvSpPr txBox="1">
            <a:spLocks noChangeArrowheads="1"/>
          </p:cNvSpPr>
          <p:nvPr/>
        </p:nvSpPr>
        <p:spPr bwMode="auto">
          <a:xfrm>
            <a:off x="3064556" y="3836194"/>
            <a:ext cx="1582057" cy="368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Gill Sans MT" panose="020B0502020104020203"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9pPr>
          </a:lstStyle>
          <a:p>
            <a:pPr>
              <a:spcBef>
                <a:spcPct val="0"/>
              </a:spcBef>
              <a:buFontTx/>
              <a:buNone/>
            </a:pPr>
            <a:r>
              <a:rPr lang="en-US" altLang="en-US" sz="1800" i="1" dirty="0">
                <a:latin typeface="Calibri" panose="020F0502020204030204" pitchFamily="34" charset="0"/>
              </a:rPr>
              <a:t>Admin </a:t>
            </a:r>
            <a:r>
              <a:rPr lang="en-US" altLang="en-US" sz="1800" i="1" dirty="0" smtClean="0">
                <a:latin typeface="Calibri" panose="020F0502020204030204" pitchFamily="34" charset="0"/>
              </a:rPr>
              <a:t>Policies</a:t>
            </a:r>
            <a:endParaRPr lang="en-US" altLang="en-US" sz="1800" i="1" dirty="0">
              <a:latin typeface="Calibri" panose="020F0502020204030204" pitchFamily="34" charset="0"/>
            </a:endParaRPr>
          </a:p>
        </p:txBody>
      </p:sp>
      <p:pic>
        <p:nvPicPr>
          <p:cNvPr id="60426" name="Picture 10"/>
          <p:cNvPicPr>
            <a:picLocks noChangeAspect="1"/>
          </p:cNvPicPr>
          <p:nvPr/>
        </p:nvPicPr>
        <p:blipFill>
          <a:blip r:embed="rId8">
            <a:extLst>
              <a:ext uri="{28A0092B-C50C-407E-A947-70E740481C1C}">
                <a14:useLocalDpi xmlns:a14="http://schemas.microsoft.com/office/drawing/2010/main" val="0"/>
              </a:ext>
            </a:extLst>
          </a:blip>
          <a:srcRect r="32457"/>
          <a:stretch>
            <a:fillRect/>
          </a:stretch>
        </p:blipFill>
        <p:spPr bwMode="auto">
          <a:xfrm>
            <a:off x="28902" y="1371499"/>
            <a:ext cx="4805602" cy="247944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1" name="Picture 5"/>
          <p:cNvPicPr>
            <a:picLocks noChangeAspect="1"/>
          </p:cNvPicPr>
          <p:nvPr/>
        </p:nvPicPr>
        <p:blipFill>
          <a:blip r:embed="rId9">
            <a:extLst>
              <a:ext uri="{28A0092B-C50C-407E-A947-70E740481C1C}">
                <a14:useLocalDpi xmlns:a14="http://schemas.microsoft.com/office/drawing/2010/main" val="0"/>
              </a:ext>
            </a:extLst>
          </a:blip>
          <a:srcRect l="10181" r="9637" b="16426"/>
          <a:stretch>
            <a:fillRect/>
          </a:stretch>
        </p:blipFill>
        <p:spPr bwMode="auto">
          <a:xfrm>
            <a:off x="922597" y="5530688"/>
            <a:ext cx="1387475" cy="9620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3" name="Group 2"/>
          <p:cNvGrpSpPr/>
          <p:nvPr/>
        </p:nvGrpSpPr>
        <p:grpSpPr>
          <a:xfrm>
            <a:off x="7140998" y="4659580"/>
            <a:ext cx="817011" cy="871108"/>
            <a:chOff x="6336547" y="2434924"/>
            <a:chExt cx="817011" cy="871108"/>
          </a:xfrm>
        </p:grpSpPr>
        <p:pic>
          <p:nvPicPr>
            <p:cNvPr id="12" name="Picture 15"/>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6509033" y="2661507"/>
              <a:ext cx="644525" cy="6445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 name="Picture 1"/>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rot="19057573">
              <a:off x="6336547" y="2434924"/>
              <a:ext cx="531574" cy="425259"/>
            </a:xfrm>
            <a:prstGeom prst="rect">
              <a:avLst/>
            </a:prstGeom>
          </p:spPr>
        </p:pic>
      </p:grpSp>
      <p:grpSp>
        <p:nvGrpSpPr>
          <p:cNvPr id="15" name="Group 14"/>
          <p:cNvGrpSpPr/>
          <p:nvPr/>
        </p:nvGrpSpPr>
        <p:grpSpPr>
          <a:xfrm>
            <a:off x="2108623" y="4727466"/>
            <a:ext cx="817011" cy="871108"/>
            <a:chOff x="6336547" y="2434924"/>
            <a:chExt cx="817011" cy="871108"/>
          </a:xfrm>
        </p:grpSpPr>
        <p:pic>
          <p:nvPicPr>
            <p:cNvPr id="16" name="Picture 15"/>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6509033" y="2661507"/>
              <a:ext cx="644525" cy="6445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7" name="Picture 16"/>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rot="19057573">
              <a:off x="6336547" y="2434924"/>
              <a:ext cx="531574" cy="425259"/>
            </a:xfrm>
            <a:prstGeom prst="rect">
              <a:avLst/>
            </a:prstGeom>
          </p:spPr>
        </p:pic>
      </p:grpSp>
      <p:pic>
        <p:nvPicPr>
          <p:cNvPr id="18" name="Picture 5"/>
          <p:cNvPicPr>
            <a:picLocks noChangeAspect="1"/>
          </p:cNvPicPr>
          <p:nvPr/>
        </p:nvPicPr>
        <p:blipFill>
          <a:blip r:embed="rId9">
            <a:extLst>
              <a:ext uri="{28A0092B-C50C-407E-A947-70E740481C1C}">
                <a14:useLocalDpi xmlns:a14="http://schemas.microsoft.com/office/drawing/2010/main" val="0"/>
              </a:ext>
            </a:extLst>
          </a:blip>
          <a:srcRect l="10181" r="9637" b="16426"/>
          <a:stretch>
            <a:fillRect/>
          </a:stretch>
        </p:blipFill>
        <p:spPr bwMode="auto">
          <a:xfrm>
            <a:off x="6208985" y="5617341"/>
            <a:ext cx="1387475" cy="9620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6" name="Straight Arrow Connector 5"/>
          <p:cNvCxnSpPr>
            <a:stCxn id="11" idx="3"/>
            <a:endCxn id="16" idx="2"/>
          </p:cNvCxnSpPr>
          <p:nvPr/>
        </p:nvCxnSpPr>
        <p:spPr>
          <a:xfrm flipV="1">
            <a:off x="2310072" y="5598574"/>
            <a:ext cx="293300" cy="413127"/>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a:stCxn id="18" idx="0"/>
            <a:endCxn id="12" idx="1"/>
          </p:cNvCxnSpPr>
          <p:nvPr/>
        </p:nvCxnSpPr>
        <p:spPr>
          <a:xfrm flipV="1">
            <a:off x="6902723" y="5208426"/>
            <a:ext cx="410761" cy="408915"/>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14" name="Curved Connector 13"/>
          <p:cNvCxnSpPr>
            <a:stCxn id="12" idx="3"/>
          </p:cNvCxnSpPr>
          <p:nvPr/>
        </p:nvCxnSpPr>
        <p:spPr>
          <a:xfrm flipV="1">
            <a:off x="7958009" y="4150519"/>
            <a:ext cx="108305" cy="1057907"/>
          </a:xfrm>
          <a:prstGeom prst="curvedConnector2">
            <a:avLst/>
          </a:prstGeom>
          <a:ln>
            <a:tailEnd type="triangle"/>
          </a:ln>
        </p:spPr>
        <p:style>
          <a:lnRef idx="2">
            <a:schemeClr val="accent1"/>
          </a:lnRef>
          <a:fillRef idx="0">
            <a:schemeClr val="accent1"/>
          </a:fillRef>
          <a:effectRef idx="1">
            <a:schemeClr val="accent1"/>
          </a:effectRef>
          <a:fontRef idx="minor">
            <a:schemeClr val="tx1"/>
          </a:fontRef>
        </p:style>
      </p:cxnSp>
      <p:sp>
        <p:nvSpPr>
          <p:cNvPr id="19" name="Right Arrow 18"/>
          <p:cNvSpPr/>
          <p:nvPr/>
        </p:nvSpPr>
        <p:spPr>
          <a:xfrm>
            <a:off x="3717981" y="6308271"/>
            <a:ext cx="1612673" cy="184604"/>
          </a:xfrm>
          <a:prstGeom prst="rightArrow">
            <a:avLst/>
          </a:prstGeom>
          <a:noFill/>
          <a:ln>
            <a:solidFill>
              <a:srgbClr val="00B05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0426"/>
                                        </p:tgtEl>
                                        <p:attrNameLst>
                                          <p:attrName>style.visibility</p:attrName>
                                        </p:attrNameLst>
                                      </p:cBhvr>
                                      <p:to>
                                        <p:strVal val="visible"/>
                                      </p:to>
                                    </p:set>
                                    <p:animEffect transition="in" filter="wipe(down)">
                                      <p:cBhvr>
                                        <p:cTn id="7" dur="500"/>
                                        <p:tgtEl>
                                          <p:spTgt spid="60426"/>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60425"/>
                                        </p:tgtEl>
                                        <p:attrNameLst>
                                          <p:attrName>style.visibility</p:attrName>
                                        </p:attrNameLst>
                                      </p:cBhvr>
                                      <p:to>
                                        <p:strVal val="visible"/>
                                      </p:to>
                                    </p:set>
                                    <p:animEffect transition="in" filter="wipe(down)">
                                      <p:cBhvr>
                                        <p:cTn id="10" dur="500"/>
                                        <p:tgtEl>
                                          <p:spTgt spid="60425"/>
                                        </p:tgtEl>
                                      </p:cBhvr>
                                    </p:animEffect>
                                  </p:childTnLst>
                                </p:cTn>
                              </p:par>
                            </p:childTnLst>
                          </p:cTn>
                        </p:par>
                      </p:childTnLst>
                    </p:cTn>
                  </p:par>
                  <p:par>
                    <p:cTn id="11" fill="hold">
                      <p:stCondLst>
                        <p:cond delay="indefinite"/>
                      </p:stCondLst>
                      <p:childTnLst>
                        <p:par>
                          <p:cTn id="12" fill="hold">
                            <p:stCondLst>
                              <p:cond delay="0"/>
                            </p:stCondLst>
                            <p:childTnLst>
                              <p:par>
                                <p:cTn id="13" presetID="6" presetClass="entr" presetSubtype="16" fill="hold" grpId="0" nodeType="clickEffect">
                                  <p:stCondLst>
                                    <p:cond delay="0"/>
                                  </p:stCondLst>
                                  <p:childTnLst>
                                    <p:set>
                                      <p:cBhvr>
                                        <p:cTn id="14" dur="1" fill="hold">
                                          <p:stCondLst>
                                            <p:cond delay="0"/>
                                          </p:stCondLst>
                                        </p:cTn>
                                        <p:tgtEl>
                                          <p:spTgt spid="60423"/>
                                        </p:tgtEl>
                                        <p:attrNameLst>
                                          <p:attrName>style.visibility</p:attrName>
                                        </p:attrNameLst>
                                      </p:cBhvr>
                                      <p:to>
                                        <p:strVal val="visible"/>
                                      </p:to>
                                    </p:set>
                                    <p:animEffect transition="in" filter="circle(in)">
                                      <p:cBhvr>
                                        <p:cTn id="15" dur="2000"/>
                                        <p:tgtEl>
                                          <p:spTgt spid="60423"/>
                                        </p:tgtEl>
                                      </p:cBhvr>
                                    </p:animEffect>
                                  </p:childTnLst>
                                </p:cTn>
                              </p:par>
                              <p:par>
                                <p:cTn id="16" presetID="6" presetClass="entr" presetSubtype="16" fill="hold"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circle(in)">
                                      <p:cBhvr>
                                        <p:cTn id="18" dur="200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childTnLst>
                                </p:cTn>
                              </p:par>
                            </p:childTnLst>
                          </p:cTn>
                        </p:par>
                      </p:childTnLst>
                    </p:cTn>
                  </p:par>
                  <p:par>
                    <p:cTn id="24" fill="hold">
                      <p:stCondLst>
                        <p:cond delay="indefinite"/>
                      </p:stCondLst>
                      <p:childTnLst>
                        <p:par>
                          <p:cTn id="25" fill="hold">
                            <p:stCondLst>
                              <p:cond delay="0"/>
                            </p:stCondLst>
                            <p:childTnLst>
                              <p:par>
                                <p:cTn id="26" presetID="6" presetClass="entr" presetSubtype="16" fill="hold" grpId="0" nodeType="click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circle(in)">
                                      <p:cBhvr>
                                        <p:cTn id="28" dur="2000"/>
                                        <p:tgtEl>
                                          <p:spTgt spid="5"/>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wipe(down)">
                                      <p:cBhvr>
                                        <p:cTn id="3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P spid="60423" grpId="0"/>
      <p:bldP spid="9" grpId="0" animBg="1"/>
      <p:bldP spid="6042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Title 1"/>
          <p:cNvSpPr>
            <a:spLocks noGrp="1"/>
          </p:cNvSpPr>
          <p:nvPr>
            <p:ph type="title"/>
          </p:nvPr>
        </p:nvSpPr>
        <p:spPr>
          <a:xfrm>
            <a:off x="266700" y="284163"/>
            <a:ext cx="8555038" cy="1143000"/>
          </a:xfrm>
        </p:spPr>
        <p:txBody>
          <a:bodyPr/>
          <a:lstStyle/>
          <a:p>
            <a:r>
              <a:rPr lang="en-US" altLang="en-US" dirty="0" smtClean="0"/>
              <a:t>Policy Uniformity</a:t>
            </a:r>
          </a:p>
        </p:txBody>
      </p:sp>
      <p:sp>
        <p:nvSpPr>
          <p:cNvPr id="3" name="Content Placeholder 2"/>
          <p:cNvSpPr>
            <a:spLocks noGrp="1"/>
          </p:cNvSpPr>
          <p:nvPr>
            <p:ph idx="1"/>
          </p:nvPr>
        </p:nvSpPr>
        <p:spPr>
          <a:xfrm>
            <a:off x="430213" y="1346571"/>
            <a:ext cx="8391525" cy="1155021"/>
          </a:xfrm>
        </p:spPr>
        <p:txBody>
          <a:bodyPr/>
          <a:lstStyle/>
          <a:p>
            <a:pPr>
              <a:defRPr/>
            </a:pPr>
            <a:r>
              <a:rPr lang="en-US" sz="2400" dirty="0" smtClean="0"/>
              <a:t>Achieving desired workflow requires uniform Policy Definition</a:t>
            </a:r>
          </a:p>
          <a:p>
            <a:pPr>
              <a:defRPr/>
            </a:pPr>
            <a:endParaRPr lang="en-US" sz="2400" dirty="0" smtClean="0"/>
          </a:p>
          <a:p>
            <a:pPr>
              <a:defRPr/>
            </a:pPr>
            <a:endParaRPr lang="en-US" sz="2400" dirty="0"/>
          </a:p>
          <a:p>
            <a:pPr>
              <a:defRPr/>
            </a:pPr>
            <a:endParaRPr lang="en-US" sz="2400" dirty="0" smtClean="0"/>
          </a:p>
          <a:p>
            <a:pPr marL="0" indent="0">
              <a:buFont typeface="Arial" panose="020B0604020202020204" pitchFamily="34" charset="0"/>
              <a:buNone/>
              <a:defRPr/>
            </a:pPr>
            <a:endParaRPr lang="en-US" sz="2400" dirty="0" smtClean="0"/>
          </a:p>
          <a:p>
            <a:pPr marL="0" indent="0">
              <a:buFont typeface="Arial" panose="020B0604020202020204" pitchFamily="34" charset="0"/>
              <a:buNone/>
              <a:defRPr/>
            </a:pPr>
            <a:endParaRPr lang="en-US" sz="2400" dirty="0"/>
          </a:p>
        </p:txBody>
      </p:sp>
      <p:sp>
        <p:nvSpPr>
          <p:cNvPr id="64516" name="Slide Number Placeholder 3"/>
          <p:cNvSpPr>
            <a:spLocks noGrp="1"/>
          </p:cNvSpPr>
          <p:nvPr>
            <p:ph type="sldNum" sz="quarter" idx="10"/>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Gill Sans MT" panose="020B0502020104020203"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9pPr>
          </a:lstStyle>
          <a:p>
            <a:pPr>
              <a:spcBef>
                <a:spcPct val="0"/>
              </a:spcBef>
              <a:buFontTx/>
              <a:buNone/>
            </a:pPr>
            <a:fld id="{989E0C5B-64A6-4A7A-AB83-77344BA6F094}" type="slidenum">
              <a:rPr lang="en-US" altLang="en-US" sz="1200" smtClean="0"/>
              <a:pPr>
                <a:spcBef>
                  <a:spcPct val="0"/>
                </a:spcBef>
                <a:buFontTx/>
                <a:buNone/>
              </a:pPr>
              <a:t>23</a:t>
            </a:fld>
            <a:endParaRPr lang="en-US" altLang="en-US" sz="1200" smtClean="0"/>
          </a:p>
        </p:txBody>
      </p:sp>
      <p:graphicFrame>
        <p:nvGraphicFramePr>
          <p:cNvPr id="5" name="Table 4"/>
          <p:cNvGraphicFramePr>
            <a:graphicFrameLocks noGrp="1"/>
          </p:cNvGraphicFramePr>
          <p:nvPr>
            <p:extLst>
              <p:ext uri="{D42A27DB-BD31-4B8C-83A1-F6EECF244321}">
                <p14:modId xmlns:p14="http://schemas.microsoft.com/office/powerpoint/2010/main" val="8667355"/>
              </p:ext>
            </p:extLst>
          </p:nvPr>
        </p:nvGraphicFramePr>
        <p:xfrm>
          <a:off x="696913" y="2229530"/>
          <a:ext cx="7610475" cy="371475"/>
        </p:xfrm>
        <a:graphic>
          <a:graphicData uri="http://schemas.openxmlformats.org/drawingml/2006/table">
            <a:tbl>
              <a:tblPr firstRow="1" bandRow="1">
                <a:tableStyleId>{AF606853-7671-496A-8E4F-DF71F8EC918B}</a:tableStyleId>
              </a:tblPr>
              <a:tblGrid>
                <a:gridCol w="1061087"/>
                <a:gridCol w="1061087"/>
                <a:gridCol w="1335861"/>
                <a:gridCol w="1033318"/>
                <a:gridCol w="1309553"/>
                <a:gridCol w="938965"/>
                <a:gridCol w="870604"/>
              </a:tblGrid>
              <a:tr h="371475">
                <a:tc>
                  <a:txBody>
                    <a:bodyPr/>
                    <a:lstStyle/>
                    <a:p>
                      <a:r>
                        <a:rPr lang="en-US" sz="1800" dirty="0" smtClean="0"/>
                        <a:t>Rule#</a:t>
                      </a:r>
                      <a:endParaRPr lang="en-US" sz="1800" dirty="0"/>
                    </a:p>
                  </a:txBody>
                  <a:tcPr marL="91430" marR="91430" marT="45799" marB="45799"/>
                </a:tc>
                <a:tc>
                  <a:txBody>
                    <a:bodyPr/>
                    <a:lstStyle/>
                    <a:p>
                      <a:r>
                        <a:rPr lang="en-US" sz="1800" dirty="0" smtClean="0">
                          <a:solidFill>
                            <a:srgbClr val="FFB310"/>
                          </a:solidFill>
                        </a:rPr>
                        <a:t>Subject</a:t>
                      </a:r>
                      <a:endParaRPr lang="en-US" sz="1800" dirty="0">
                        <a:solidFill>
                          <a:srgbClr val="FFB310"/>
                        </a:solidFill>
                      </a:endParaRPr>
                    </a:p>
                  </a:txBody>
                  <a:tcPr marL="91430" marR="91430" marT="45799" marB="45799"/>
                </a:tc>
                <a:tc>
                  <a:txBody>
                    <a:bodyPr/>
                    <a:lstStyle/>
                    <a:p>
                      <a:r>
                        <a:rPr lang="en-US" sz="1800" dirty="0" smtClean="0">
                          <a:solidFill>
                            <a:srgbClr val="FFB310"/>
                          </a:solidFill>
                        </a:rPr>
                        <a:t>Resource</a:t>
                      </a:r>
                      <a:endParaRPr lang="en-US" sz="1800" dirty="0">
                        <a:solidFill>
                          <a:srgbClr val="FFB310"/>
                        </a:solidFill>
                      </a:endParaRPr>
                    </a:p>
                  </a:txBody>
                  <a:tcPr marL="91430" marR="91430" marT="45799" marB="45799"/>
                </a:tc>
                <a:tc>
                  <a:txBody>
                    <a:bodyPr/>
                    <a:lstStyle/>
                    <a:p>
                      <a:r>
                        <a:rPr lang="en-US" sz="1800" dirty="0" smtClean="0">
                          <a:solidFill>
                            <a:srgbClr val="FFB310"/>
                          </a:solidFill>
                        </a:rPr>
                        <a:t>Target</a:t>
                      </a:r>
                      <a:endParaRPr lang="en-US" sz="1800" dirty="0">
                        <a:solidFill>
                          <a:srgbClr val="FFB310"/>
                        </a:solidFill>
                      </a:endParaRPr>
                    </a:p>
                  </a:txBody>
                  <a:tcPr marL="91430" marR="91430" marT="45799" marB="45799"/>
                </a:tc>
                <a:tc>
                  <a:txBody>
                    <a:bodyPr/>
                    <a:lstStyle/>
                    <a:p>
                      <a:r>
                        <a:rPr lang="en-US" sz="1800" dirty="0" smtClean="0">
                          <a:solidFill>
                            <a:srgbClr val="FFB310"/>
                          </a:solidFill>
                        </a:rPr>
                        <a:t>Attribute</a:t>
                      </a:r>
                      <a:endParaRPr lang="en-US" sz="1800" dirty="0">
                        <a:solidFill>
                          <a:srgbClr val="FFB310"/>
                        </a:solidFill>
                      </a:endParaRPr>
                    </a:p>
                  </a:txBody>
                  <a:tcPr marL="91430" marR="91430" marT="45799" marB="45799"/>
                </a:tc>
                <a:tc>
                  <a:txBody>
                    <a:bodyPr/>
                    <a:lstStyle/>
                    <a:p>
                      <a:r>
                        <a:rPr lang="en-US" sz="1800" dirty="0" smtClean="0">
                          <a:solidFill>
                            <a:srgbClr val="FFB310"/>
                          </a:solidFill>
                        </a:rPr>
                        <a:t>Action</a:t>
                      </a:r>
                      <a:endParaRPr lang="en-US" sz="1800" dirty="0">
                        <a:solidFill>
                          <a:srgbClr val="FFB310"/>
                        </a:solidFill>
                      </a:endParaRPr>
                    </a:p>
                  </a:txBody>
                  <a:tcPr marL="91430" marR="91430" marT="45799" marB="45799"/>
                </a:tc>
                <a:tc>
                  <a:txBody>
                    <a:bodyPr/>
                    <a:lstStyle/>
                    <a:p>
                      <a:r>
                        <a:rPr lang="en-US" sz="1800" dirty="0" smtClean="0">
                          <a:solidFill>
                            <a:srgbClr val="FFB310"/>
                          </a:solidFill>
                        </a:rPr>
                        <a:t>Effect</a:t>
                      </a:r>
                      <a:endParaRPr lang="en-US" sz="1800" dirty="0">
                        <a:solidFill>
                          <a:srgbClr val="FFB310"/>
                        </a:solidFill>
                      </a:endParaRPr>
                    </a:p>
                  </a:txBody>
                  <a:tcPr marL="91430" marR="91430" marT="45799" marB="45799"/>
                </a:tc>
              </a:tr>
            </a:tbl>
          </a:graphicData>
        </a:graphic>
      </p:graphicFrame>
      <p:sp>
        <p:nvSpPr>
          <p:cNvPr id="2" name="TextBox 1"/>
          <p:cNvSpPr txBox="1"/>
          <p:nvPr/>
        </p:nvSpPr>
        <p:spPr>
          <a:xfrm>
            <a:off x="385082" y="2959986"/>
            <a:ext cx="8436656" cy="3108544"/>
          </a:xfrm>
          <a:prstGeom prst="rect">
            <a:avLst/>
          </a:prstGeom>
          <a:noFill/>
        </p:spPr>
        <p:txBody>
          <a:bodyPr wrap="square">
            <a:spAutoFit/>
          </a:bodyPr>
          <a:lstStyle/>
          <a:p>
            <a:pPr marL="342900" indent="-342900">
              <a:buFont typeface="Arial" panose="020B0604020202020204" pitchFamily="34" charset="0"/>
              <a:buChar char="•"/>
              <a:defRPr/>
            </a:pPr>
            <a:r>
              <a:rPr lang="en-US" sz="2800" dirty="0">
                <a:latin typeface="Gill Sans MT" panose="020B0502020104020203" pitchFamily="34" charset="0"/>
              </a:rPr>
              <a:t>Policy </a:t>
            </a:r>
            <a:r>
              <a:rPr lang="en-US" sz="2800" dirty="0" smtClean="0">
                <a:latin typeface="Gill Sans MT" panose="020B0502020104020203" pitchFamily="34" charset="0"/>
              </a:rPr>
              <a:t>Classification</a:t>
            </a:r>
            <a:endParaRPr lang="en-US" sz="2800" dirty="0">
              <a:latin typeface="Gill Sans MT" panose="020B0502020104020203" pitchFamily="34" charset="0"/>
            </a:endParaRPr>
          </a:p>
          <a:p>
            <a:pPr marL="742950" lvl="1" indent="-285750">
              <a:buFont typeface="Arial" panose="020B0604020202020204" pitchFamily="34" charset="0"/>
              <a:buChar char="•"/>
              <a:defRPr/>
            </a:pPr>
            <a:r>
              <a:rPr lang="en-US" sz="2400" i="1" dirty="0">
                <a:latin typeface="Gill Sans MT" panose="020B0502020104020203" pitchFamily="34" charset="0"/>
              </a:rPr>
              <a:t>Operational </a:t>
            </a:r>
            <a:r>
              <a:rPr lang="en-US" sz="2400" i="1" dirty="0" smtClean="0">
                <a:latin typeface="Gill Sans MT" panose="020B0502020104020203" pitchFamily="34" charset="0"/>
              </a:rPr>
              <a:t>Policies </a:t>
            </a:r>
            <a:r>
              <a:rPr lang="en-US" sz="2400" dirty="0" smtClean="0">
                <a:latin typeface="Gill Sans MT" panose="020B0502020104020203" pitchFamily="34" charset="0"/>
              </a:rPr>
              <a:t>focus </a:t>
            </a:r>
            <a:r>
              <a:rPr lang="en-US" sz="2400" dirty="0">
                <a:latin typeface="Gill Sans MT" panose="020B0502020104020203" pitchFamily="34" charset="0"/>
              </a:rPr>
              <a:t>on enforcement of operation constraints in a GORE infrastructure.</a:t>
            </a:r>
          </a:p>
          <a:p>
            <a:pPr marL="742950" lvl="1" indent="-285750">
              <a:buFont typeface="Arial" panose="020B0604020202020204" pitchFamily="34" charset="0"/>
              <a:buChar char="•"/>
              <a:defRPr/>
            </a:pPr>
            <a:r>
              <a:rPr lang="en-US" sz="2400" i="1" dirty="0">
                <a:latin typeface="Gill Sans MT" panose="020B0502020104020203" pitchFamily="34" charset="0"/>
              </a:rPr>
              <a:t>Network </a:t>
            </a:r>
            <a:r>
              <a:rPr lang="en-US" sz="2400" i="1" dirty="0" smtClean="0">
                <a:latin typeface="Gill Sans MT" panose="020B0502020104020203" pitchFamily="34" charset="0"/>
              </a:rPr>
              <a:t>Policies </a:t>
            </a:r>
            <a:r>
              <a:rPr lang="en-US" sz="2400" dirty="0" smtClean="0">
                <a:latin typeface="Gill Sans MT" panose="020B0502020104020203" pitchFamily="34" charset="0"/>
              </a:rPr>
              <a:t>focus </a:t>
            </a:r>
            <a:r>
              <a:rPr lang="en-US" sz="2400" dirty="0">
                <a:latin typeface="Gill Sans MT" panose="020B0502020104020203" pitchFamily="34" charset="0"/>
              </a:rPr>
              <a:t>on maintenance of secure communication channel.</a:t>
            </a:r>
          </a:p>
          <a:p>
            <a:pPr marL="742950" lvl="1" indent="-285750">
              <a:buFont typeface="Arial" panose="020B0604020202020204" pitchFamily="34" charset="0"/>
              <a:buChar char="•"/>
              <a:defRPr/>
            </a:pPr>
            <a:r>
              <a:rPr lang="en-US" sz="2400" i="1" dirty="0">
                <a:latin typeface="Gill Sans MT" panose="020B0502020104020203" pitchFamily="34" charset="0"/>
              </a:rPr>
              <a:t>Security </a:t>
            </a:r>
            <a:r>
              <a:rPr lang="en-US" sz="2400" i="1" dirty="0" smtClean="0">
                <a:latin typeface="Gill Sans MT" panose="020B0502020104020203" pitchFamily="34" charset="0"/>
              </a:rPr>
              <a:t>Policies </a:t>
            </a:r>
            <a:r>
              <a:rPr lang="en-US" sz="2400" dirty="0" smtClean="0">
                <a:latin typeface="Gill Sans MT" panose="020B0502020104020203" pitchFamily="34" charset="0"/>
              </a:rPr>
              <a:t>focus </a:t>
            </a:r>
            <a:r>
              <a:rPr lang="en-US" sz="2400" dirty="0">
                <a:latin typeface="Gill Sans MT" panose="020B0502020104020203" pitchFamily="34" charset="0"/>
              </a:rPr>
              <a:t>on authenticating and authorizing access requests. </a:t>
            </a:r>
          </a:p>
          <a:p>
            <a:pPr>
              <a:defRPr/>
            </a:pPr>
            <a:endParaRPr lang="en-US" sz="2400" dirty="0">
              <a:latin typeface="Gill Sans MT" panose="020B0502020104020203" pitchFamily="34" charset="0"/>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6600" y="243851"/>
            <a:ext cx="8229600" cy="1143000"/>
          </a:xfrm>
        </p:spPr>
        <p:txBody>
          <a:bodyPr/>
          <a:lstStyle/>
          <a:p>
            <a:r>
              <a:rPr lang="en-US" dirty="0" smtClean="0"/>
              <a:t>Policy Specification – Data Schema</a:t>
            </a:r>
            <a:endParaRPr lang="en-US" dirty="0"/>
          </a:p>
        </p:txBody>
      </p:sp>
      <p:sp>
        <p:nvSpPr>
          <p:cNvPr id="4" name="Slide Number Placeholder 3"/>
          <p:cNvSpPr>
            <a:spLocks noGrp="1"/>
          </p:cNvSpPr>
          <p:nvPr>
            <p:ph type="sldNum" sz="quarter" idx="10"/>
          </p:nvPr>
        </p:nvSpPr>
        <p:spPr/>
        <p:txBody>
          <a:bodyPr/>
          <a:lstStyle/>
          <a:p>
            <a:pPr>
              <a:defRPr/>
            </a:pPr>
            <a:fld id="{4F012910-E2F8-4267-9587-92DF3F9540D5}" type="slidenum">
              <a:rPr lang="en-US" altLang="en-US" smtClean="0"/>
              <a:pPr>
                <a:defRPr/>
              </a:pPr>
              <a:t>24</a:t>
            </a:fld>
            <a:endParaRPr lang="en-US" altLang="en-US" dirty="0"/>
          </a:p>
        </p:txBody>
      </p:sp>
      <p:sp>
        <p:nvSpPr>
          <p:cNvPr id="6" name="Rectangle 5"/>
          <p:cNvSpPr/>
          <p:nvPr/>
        </p:nvSpPr>
        <p:spPr>
          <a:xfrm>
            <a:off x="276339" y="1923254"/>
            <a:ext cx="8953386" cy="2554545"/>
          </a:xfrm>
          <a:prstGeom prst="rect">
            <a:avLst/>
          </a:prstGeom>
          <a:solidFill>
            <a:schemeClr val="bg1"/>
          </a:solidFill>
        </p:spPr>
        <p:txBody>
          <a:bodyPr wrap="square">
            <a:spAutoFit/>
          </a:bodyPr>
          <a:lstStyle/>
          <a:p>
            <a:r>
              <a:rPr lang="en-US" sz="1600" dirty="0" smtClean="0">
                <a:highlight>
                  <a:srgbClr val="FFFFFF"/>
                </a:highlight>
                <a:latin typeface="Gill Sans MT" panose="020B0502020104020203" pitchFamily="34" charset="0"/>
              </a:rPr>
              <a:t>&lt;?xml </a:t>
            </a:r>
            <a:r>
              <a:rPr lang="en-US" sz="1600" dirty="0">
                <a:highlight>
                  <a:srgbClr val="FFFFFF"/>
                </a:highlight>
                <a:latin typeface="Gill Sans MT" panose="020B0502020104020203" pitchFamily="34" charset="0"/>
              </a:rPr>
              <a:t>version="1.0" encoding="</a:t>
            </a:r>
            <a:r>
              <a:rPr lang="en-US" sz="1600" dirty="0" smtClean="0">
                <a:highlight>
                  <a:srgbClr val="FFFFFF"/>
                </a:highlight>
                <a:latin typeface="Gill Sans MT" panose="020B0502020104020203" pitchFamily="34" charset="0"/>
              </a:rPr>
              <a:t>UTF-8”?&gt;</a:t>
            </a:r>
            <a:endParaRPr lang="en-US" sz="1600" dirty="0">
              <a:highlight>
                <a:srgbClr val="FFFFFF"/>
              </a:highlight>
              <a:latin typeface="Gill Sans MT" panose="020B0502020104020203" pitchFamily="34" charset="0"/>
            </a:endParaRPr>
          </a:p>
          <a:p>
            <a:r>
              <a:rPr lang="en-US" sz="1600" dirty="0">
                <a:highlight>
                  <a:srgbClr val="FFFFFF"/>
                </a:highlight>
                <a:latin typeface="Gill Sans MT" panose="020B0502020104020203" pitchFamily="34" charset="0"/>
              </a:rPr>
              <a:t>&lt;!--Document created by: Clinton Dsouza; Gail-</a:t>
            </a:r>
            <a:r>
              <a:rPr lang="en-US" sz="1600" dirty="0" err="1">
                <a:highlight>
                  <a:srgbClr val="FFFFFF"/>
                </a:highlight>
                <a:latin typeface="Gill Sans MT" panose="020B0502020104020203" pitchFamily="34" charset="0"/>
              </a:rPr>
              <a:t>Joon</a:t>
            </a:r>
            <a:r>
              <a:rPr lang="en-US" sz="1600" dirty="0">
                <a:highlight>
                  <a:srgbClr val="FFFFFF"/>
                </a:highlight>
                <a:latin typeface="Gill Sans MT" panose="020B0502020104020203" pitchFamily="34" charset="0"/>
              </a:rPr>
              <a:t> </a:t>
            </a:r>
            <a:r>
              <a:rPr lang="en-US" sz="1600" dirty="0" err="1">
                <a:highlight>
                  <a:srgbClr val="FFFFFF"/>
                </a:highlight>
                <a:latin typeface="Gill Sans MT" panose="020B0502020104020203" pitchFamily="34" charset="0"/>
              </a:rPr>
              <a:t>Ahn</a:t>
            </a:r>
            <a:r>
              <a:rPr lang="en-US" sz="1600" dirty="0">
                <a:highlight>
                  <a:srgbClr val="FFFFFF"/>
                </a:highlight>
                <a:latin typeface="Gill Sans MT" panose="020B0502020104020203" pitchFamily="34" charset="0"/>
              </a:rPr>
              <a:t>, SEFCOM-ASU --&gt;</a:t>
            </a:r>
          </a:p>
          <a:p>
            <a:r>
              <a:rPr lang="en-US" sz="1600" dirty="0">
                <a:highlight>
                  <a:srgbClr val="FFFFFF"/>
                </a:highlight>
                <a:latin typeface="Gill Sans MT" panose="020B0502020104020203" pitchFamily="34" charset="0"/>
              </a:rPr>
              <a:t>&lt;Specification-1 </a:t>
            </a:r>
            <a:r>
              <a:rPr lang="en-US" sz="1600" dirty="0" smtClean="0">
                <a:highlight>
                  <a:srgbClr val="FFFFFF"/>
                </a:highlight>
                <a:latin typeface="Gill Sans MT" panose="020B0502020104020203" pitchFamily="34" charset="0"/>
              </a:rPr>
              <a:t>Target</a:t>
            </a:r>
            <a:r>
              <a:rPr lang="en-US" sz="1600" dirty="0">
                <a:highlight>
                  <a:srgbClr val="FFFFFF"/>
                </a:highlight>
                <a:latin typeface="Gill Sans MT" panose="020B0502020104020203" pitchFamily="34" charset="0"/>
              </a:rPr>
              <a:t>="</a:t>
            </a:r>
            <a:r>
              <a:rPr lang="en-US" sz="1600" dirty="0" smtClean="0">
                <a:highlight>
                  <a:srgbClr val="FFFFFF"/>
                </a:highlight>
                <a:latin typeface="Gill Sans MT" panose="020B0502020104020203" pitchFamily="34" charset="0"/>
              </a:rPr>
              <a:t>STL1.0” Requester</a:t>
            </a:r>
            <a:r>
              <a:rPr lang="en-US" sz="1600" dirty="0">
                <a:highlight>
                  <a:srgbClr val="FFFFFF"/>
                </a:highlight>
                <a:latin typeface="Gill Sans MT" panose="020B0502020104020203" pitchFamily="34" charset="0"/>
              </a:rPr>
              <a:t>="</a:t>
            </a:r>
            <a:r>
              <a:rPr lang="en-US" sz="1600" dirty="0" smtClean="0">
                <a:highlight>
                  <a:srgbClr val="FFFFFF"/>
                </a:highlight>
                <a:latin typeface="Gill Sans MT" panose="020B0502020104020203" pitchFamily="34" charset="0"/>
              </a:rPr>
              <a:t>CV01” Resource</a:t>
            </a:r>
            <a:r>
              <a:rPr lang="en-US" sz="1600" dirty="0">
                <a:highlight>
                  <a:srgbClr val="FFFFFF"/>
                </a:highlight>
                <a:latin typeface="Gill Sans MT" panose="020B0502020104020203" pitchFamily="34" charset="0"/>
              </a:rPr>
              <a:t>="Authentication-Device"&gt;</a:t>
            </a:r>
          </a:p>
          <a:p>
            <a:r>
              <a:rPr lang="en-US" sz="1600" dirty="0">
                <a:highlight>
                  <a:srgbClr val="FFFFFF"/>
                </a:highlight>
                <a:latin typeface="Gill Sans MT" panose="020B0502020104020203" pitchFamily="34" charset="0"/>
              </a:rPr>
              <a:t>	</a:t>
            </a:r>
            <a:r>
              <a:rPr lang="en-US" sz="1600" dirty="0" smtClean="0">
                <a:highlight>
                  <a:srgbClr val="FFFFFF"/>
                </a:highlight>
                <a:latin typeface="Gill Sans MT" panose="020B0502020104020203" pitchFamily="34" charset="0"/>
              </a:rPr>
              <a:t>&lt;</a:t>
            </a:r>
            <a:r>
              <a:rPr lang="en-US" sz="1600" dirty="0">
                <a:highlight>
                  <a:srgbClr val="FFFFFF"/>
                </a:highlight>
                <a:latin typeface="Gill Sans MT" panose="020B0502020104020203" pitchFamily="34" charset="0"/>
              </a:rPr>
              <a:t>Attributes </a:t>
            </a:r>
            <a:r>
              <a:rPr lang="en-US" sz="1600" dirty="0" smtClean="0">
                <a:highlight>
                  <a:srgbClr val="FFFFFF"/>
                </a:highlight>
                <a:latin typeface="Gill Sans MT" panose="020B0502020104020203" pitchFamily="34" charset="0"/>
              </a:rPr>
              <a:t>Authentication</a:t>
            </a:r>
            <a:r>
              <a:rPr lang="en-US" sz="1600" dirty="0">
                <a:highlight>
                  <a:srgbClr val="FFFFFF"/>
                </a:highlight>
                <a:latin typeface="Gill Sans MT" panose="020B0502020104020203" pitchFamily="34" charset="0"/>
              </a:rPr>
              <a:t>="</a:t>
            </a:r>
            <a:r>
              <a:rPr lang="en-US" sz="1600" dirty="0" smtClean="0">
                <a:highlight>
                  <a:srgbClr val="FFFFFF"/>
                </a:highlight>
                <a:latin typeface="Gill Sans MT" panose="020B0502020104020203" pitchFamily="34" charset="0"/>
              </a:rPr>
              <a:t>X.509” UUID</a:t>
            </a:r>
            <a:r>
              <a:rPr lang="en-US" sz="1600" dirty="0">
                <a:highlight>
                  <a:srgbClr val="FFFFFF"/>
                </a:highlight>
                <a:latin typeface="Gill Sans MT" panose="020B0502020104020203" pitchFamily="34" charset="0"/>
              </a:rPr>
              <a:t>="CV01" </a:t>
            </a:r>
            <a:r>
              <a:rPr lang="en-US" sz="1600" dirty="0" smtClean="0">
                <a:highlight>
                  <a:srgbClr val="FFFFFF"/>
                </a:highlight>
                <a:latin typeface="Gill Sans MT" panose="020B0502020104020203" pitchFamily="34" charset="0"/>
              </a:rPr>
              <a:t>GPS-</a:t>
            </a:r>
            <a:r>
              <a:rPr lang="en-US" sz="1600" dirty="0" err="1" smtClean="0">
                <a:highlight>
                  <a:srgbClr val="FFFFFF"/>
                </a:highlight>
                <a:latin typeface="Gill Sans MT" panose="020B0502020104020203" pitchFamily="34" charset="0"/>
              </a:rPr>
              <a:t>Lat</a:t>
            </a:r>
            <a:r>
              <a:rPr lang="en-US" sz="1600" dirty="0">
                <a:highlight>
                  <a:srgbClr val="FFFFFF"/>
                </a:highlight>
                <a:latin typeface="Gill Sans MT" panose="020B0502020104020203" pitchFamily="34" charset="0"/>
              </a:rPr>
              <a:t>="33.4545"</a:t>
            </a:r>
          </a:p>
          <a:p>
            <a:r>
              <a:rPr lang="en-US" sz="1600" dirty="0">
                <a:highlight>
                  <a:srgbClr val="FFFFFF"/>
                </a:highlight>
                <a:latin typeface="Gill Sans MT" panose="020B0502020104020203" pitchFamily="34" charset="0"/>
              </a:rPr>
              <a:t>		</a:t>
            </a:r>
            <a:r>
              <a:rPr lang="en-US" sz="1600" dirty="0" smtClean="0">
                <a:highlight>
                  <a:srgbClr val="FFFFFF"/>
                </a:highlight>
                <a:latin typeface="Gill Sans MT" panose="020B0502020104020203" pitchFamily="34" charset="0"/>
              </a:rPr>
              <a:t>GPS-Long</a:t>
            </a:r>
            <a:r>
              <a:rPr lang="en-US" sz="1600" dirty="0">
                <a:highlight>
                  <a:srgbClr val="FFFFFF"/>
                </a:highlight>
                <a:latin typeface="Gill Sans MT" panose="020B0502020104020203" pitchFamily="34" charset="0"/>
              </a:rPr>
              <a:t>="-</a:t>
            </a:r>
            <a:r>
              <a:rPr lang="en-US" sz="1600" dirty="0" smtClean="0">
                <a:highlight>
                  <a:srgbClr val="FFFFFF"/>
                </a:highlight>
                <a:latin typeface="Gill Sans MT" panose="020B0502020104020203" pitchFamily="34" charset="0"/>
              </a:rPr>
              <a:t>111.98787” Time</a:t>
            </a:r>
            <a:r>
              <a:rPr lang="en-US" sz="1600" dirty="0">
                <a:highlight>
                  <a:srgbClr val="FFFFFF"/>
                </a:highlight>
                <a:latin typeface="Gill Sans MT" panose="020B0502020104020203" pitchFamily="34" charset="0"/>
              </a:rPr>
              <a:t>="7:30:00pm"&gt;CV01&lt;/Attributes&gt;</a:t>
            </a:r>
          </a:p>
          <a:p>
            <a:r>
              <a:rPr lang="en-US" sz="1600" dirty="0">
                <a:highlight>
                  <a:srgbClr val="FFFFFF"/>
                </a:highlight>
                <a:latin typeface="Gill Sans MT" panose="020B0502020104020203" pitchFamily="34" charset="0"/>
              </a:rPr>
              <a:t>&lt;/Specification-1&gt;</a:t>
            </a:r>
          </a:p>
          <a:p>
            <a:r>
              <a:rPr lang="en-US" sz="1600" dirty="0">
                <a:highlight>
                  <a:srgbClr val="FFFFFF"/>
                </a:highlight>
                <a:latin typeface="Gill Sans MT" panose="020B0502020104020203" pitchFamily="34" charset="0"/>
              </a:rPr>
              <a:t>&lt;Specification-2 </a:t>
            </a:r>
            <a:r>
              <a:rPr lang="en-US" sz="1600" dirty="0" smtClean="0">
                <a:highlight>
                  <a:srgbClr val="FFFFFF"/>
                </a:highlight>
                <a:latin typeface="Gill Sans MT" panose="020B0502020104020203" pitchFamily="34" charset="0"/>
              </a:rPr>
              <a:t>Target</a:t>
            </a:r>
            <a:r>
              <a:rPr lang="en-US" sz="1600" dirty="0">
                <a:highlight>
                  <a:srgbClr val="FFFFFF"/>
                </a:highlight>
                <a:latin typeface="Gill Sans MT" panose="020B0502020104020203" pitchFamily="34" charset="0"/>
              </a:rPr>
              <a:t>="</a:t>
            </a:r>
            <a:r>
              <a:rPr lang="en-US" sz="1600" dirty="0" smtClean="0">
                <a:highlight>
                  <a:srgbClr val="FFFFFF"/>
                </a:highlight>
                <a:latin typeface="Gill Sans MT" panose="020B0502020104020203" pitchFamily="34" charset="0"/>
              </a:rPr>
              <a:t>FN01” Requester</a:t>
            </a:r>
            <a:r>
              <a:rPr lang="en-US" sz="1600" dirty="0">
                <a:highlight>
                  <a:srgbClr val="FFFFFF"/>
                </a:highlight>
                <a:latin typeface="Gill Sans MT" panose="020B0502020104020203" pitchFamily="34" charset="0"/>
              </a:rPr>
              <a:t>="</a:t>
            </a:r>
            <a:r>
              <a:rPr lang="en-US" sz="1600" dirty="0" smtClean="0">
                <a:highlight>
                  <a:srgbClr val="FFFFFF"/>
                </a:highlight>
                <a:latin typeface="Gill Sans MT" panose="020B0502020104020203" pitchFamily="34" charset="0"/>
              </a:rPr>
              <a:t>STL1.0” Resource</a:t>
            </a:r>
            <a:r>
              <a:rPr lang="en-US" sz="1600" dirty="0">
                <a:highlight>
                  <a:srgbClr val="FFFFFF"/>
                </a:highlight>
                <a:latin typeface="Gill Sans MT" panose="020B0502020104020203" pitchFamily="34" charset="0"/>
              </a:rPr>
              <a:t>="Authentication-User"&gt;</a:t>
            </a:r>
          </a:p>
          <a:p>
            <a:r>
              <a:rPr lang="en-US" sz="1600" dirty="0">
                <a:highlight>
                  <a:srgbClr val="FFFFFF"/>
                </a:highlight>
                <a:latin typeface="Gill Sans MT" panose="020B0502020104020203" pitchFamily="34" charset="0"/>
              </a:rPr>
              <a:t>	&lt;Attribute </a:t>
            </a:r>
            <a:r>
              <a:rPr lang="en-US" sz="1600" dirty="0" smtClean="0">
                <a:highlight>
                  <a:srgbClr val="FFFFFF"/>
                </a:highlight>
                <a:latin typeface="Gill Sans MT" panose="020B0502020104020203" pitchFamily="34" charset="0"/>
              </a:rPr>
              <a:t>Security Token</a:t>
            </a:r>
            <a:r>
              <a:rPr lang="en-US" sz="1600" dirty="0">
                <a:highlight>
                  <a:srgbClr val="FFFFFF"/>
                </a:highlight>
                <a:latin typeface="Gill Sans MT" panose="020B0502020104020203" pitchFamily="34" charset="0"/>
              </a:rPr>
              <a:t>="</a:t>
            </a:r>
            <a:r>
              <a:rPr lang="en-US" sz="1600" dirty="0" smtClean="0">
                <a:highlight>
                  <a:srgbClr val="FFFFFF"/>
                </a:highlight>
                <a:latin typeface="Gill Sans MT" panose="020B0502020104020203" pitchFamily="34" charset="0"/>
              </a:rPr>
              <a:t>X.509” UUID</a:t>
            </a:r>
            <a:r>
              <a:rPr lang="en-US" sz="1600" dirty="0">
                <a:highlight>
                  <a:srgbClr val="FFFFFF"/>
                </a:highlight>
                <a:latin typeface="Gill Sans MT" panose="020B0502020104020203" pitchFamily="34" charset="0"/>
              </a:rPr>
              <a:t>="STL1.0" </a:t>
            </a:r>
            <a:r>
              <a:rPr lang="en-US" sz="1600" dirty="0" smtClean="0">
                <a:highlight>
                  <a:srgbClr val="FFFFFF"/>
                </a:highlight>
                <a:latin typeface="Gill Sans MT" panose="020B0502020104020203" pitchFamily="34" charset="0"/>
              </a:rPr>
              <a:t>Location</a:t>
            </a:r>
            <a:r>
              <a:rPr lang="en-US" sz="1600" dirty="0">
                <a:highlight>
                  <a:srgbClr val="FFFFFF"/>
                </a:highlight>
                <a:latin typeface="Gill Sans MT" panose="020B0502020104020203" pitchFamily="34" charset="0"/>
              </a:rPr>
              <a:t>="</a:t>
            </a:r>
            <a:r>
              <a:rPr lang="en-US" sz="1600" dirty="0" err="1">
                <a:highlight>
                  <a:srgbClr val="FFFFFF"/>
                </a:highlight>
                <a:latin typeface="Gill Sans MT" panose="020B0502020104020203" pitchFamily="34" charset="0"/>
              </a:rPr>
              <a:t>Tempe,AZ</a:t>
            </a:r>
            <a:r>
              <a:rPr lang="en-US" sz="1600" dirty="0">
                <a:highlight>
                  <a:srgbClr val="FFFFFF"/>
                </a:highlight>
                <a:latin typeface="Gill Sans MT" panose="020B0502020104020203" pitchFamily="34" charset="0"/>
              </a:rPr>
              <a:t>"</a:t>
            </a:r>
          </a:p>
          <a:p>
            <a:r>
              <a:rPr lang="en-US" sz="1600" dirty="0">
                <a:highlight>
                  <a:srgbClr val="FFFFFF"/>
                </a:highlight>
                <a:latin typeface="Gill Sans MT" panose="020B0502020104020203" pitchFamily="34" charset="0"/>
              </a:rPr>
              <a:t>		Time="7:30:01"&gt;STL1.0&lt;/Attribute&gt;</a:t>
            </a:r>
          </a:p>
          <a:p>
            <a:r>
              <a:rPr lang="en-US" sz="1600" dirty="0">
                <a:highlight>
                  <a:srgbClr val="FFFFFF"/>
                </a:highlight>
                <a:latin typeface="Gill Sans MT" panose="020B0502020104020203" pitchFamily="34" charset="0"/>
              </a:rPr>
              <a:t>&lt;/Specification-2&gt;</a:t>
            </a:r>
            <a:endParaRPr lang="en-US" sz="1600" dirty="0">
              <a:latin typeface="Gill Sans MT" panose="020B0502020104020203" pitchFamily="34" charset="0"/>
            </a:endParaRPr>
          </a:p>
        </p:txBody>
      </p:sp>
      <p:sp>
        <p:nvSpPr>
          <p:cNvPr id="7" name="TextBox 6"/>
          <p:cNvSpPr txBox="1"/>
          <p:nvPr/>
        </p:nvSpPr>
        <p:spPr>
          <a:xfrm>
            <a:off x="-343808" y="1352857"/>
            <a:ext cx="2439307" cy="738664"/>
          </a:xfrm>
          <a:prstGeom prst="rect">
            <a:avLst/>
          </a:prstGeom>
          <a:noFill/>
        </p:spPr>
        <p:txBody>
          <a:bodyPr wrap="square">
            <a:spAutoFit/>
          </a:bodyPr>
          <a:lstStyle/>
          <a:p>
            <a:pPr algn="ctr">
              <a:defRPr/>
            </a:pPr>
            <a:r>
              <a:rPr lang="en-US" sz="2400" u="sng" dirty="0" smtClean="0">
                <a:latin typeface="Gill Sans MT" panose="020B0502020104020203" pitchFamily="34" charset="0"/>
              </a:rPr>
              <a:t>XML</a:t>
            </a:r>
          </a:p>
          <a:p>
            <a:pPr>
              <a:defRPr/>
            </a:pPr>
            <a:endParaRPr lang="en-US" u="sng" dirty="0">
              <a:latin typeface="Gill Sans MT" panose="020B0502020104020203" pitchFamily="34" charset="0"/>
            </a:endParaRPr>
          </a:p>
        </p:txBody>
      </p:sp>
    </p:spTree>
    <p:extLst>
      <p:ext uri="{BB962C8B-B14F-4D97-AF65-F5344CB8AC3E}">
        <p14:creationId xmlns:p14="http://schemas.microsoft.com/office/powerpoint/2010/main" val="3868106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9093200" cy="1143000"/>
          </a:xfrm>
        </p:spPr>
        <p:txBody>
          <a:bodyPr/>
          <a:lstStyle/>
          <a:p>
            <a:r>
              <a:rPr lang="en-US" dirty="0" smtClean="0"/>
              <a:t>Policy Specification – Policy Schema</a:t>
            </a:r>
            <a:endParaRPr lang="en-US" dirty="0"/>
          </a:p>
        </p:txBody>
      </p:sp>
      <p:sp>
        <p:nvSpPr>
          <p:cNvPr id="4" name="Slide Number Placeholder 3"/>
          <p:cNvSpPr>
            <a:spLocks noGrp="1"/>
          </p:cNvSpPr>
          <p:nvPr>
            <p:ph type="sldNum" sz="quarter" idx="10"/>
          </p:nvPr>
        </p:nvSpPr>
        <p:spPr/>
        <p:txBody>
          <a:bodyPr/>
          <a:lstStyle/>
          <a:p>
            <a:pPr>
              <a:defRPr/>
            </a:pPr>
            <a:fld id="{4F012910-E2F8-4267-9587-92DF3F9540D5}" type="slidenum">
              <a:rPr lang="en-US" altLang="en-US" smtClean="0"/>
              <a:pPr>
                <a:defRPr/>
              </a:pPr>
              <a:t>25</a:t>
            </a:fld>
            <a:endParaRPr lang="en-US" altLang="en-US" dirty="0"/>
          </a:p>
        </p:txBody>
      </p:sp>
      <p:sp>
        <p:nvSpPr>
          <p:cNvPr id="5" name="TextBox 4"/>
          <p:cNvSpPr txBox="1"/>
          <p:nvPr/>
        </p:nvSpPr>
        <p:spPr>
          <a:xfrm>
            <a:off x="-457200" y="1224638"/>
            <a:ext cx="2921000" cy="738664"/>
          </a:xfrm>
          <a:prstGeom prst="rect">
            <a:avLst/>
          </a:prstGeom>
          <a:noFill/>
        </p:spPr>
        <p:txBody>
          <a:bodyPr wrap="square">
            <a:spAutoFit/>
          </a:bodyPr>
          <a:lstStyle/>
          <a:p>
            <a:pPr algn="ctr">
              <a:defRPr/>
            </a:pPr>
            <a:r>
              <a:rPr lang="en-US" sz="2400" u="sng" dirty="0" smtClean="0">
                <a:latin typeface="Gill Sans MT" panose="020B0502020104020203" pitchFamily="34" charset="0"/>
              </a:rPr>
              <a:t>XACML</a:t>
            </a:r>
          </a:p>
          <a:p>
            <a:pPr>
              <a:defRPr/>
            </a:pPr>
            <a:endParaRPr lang="en-US" u="sng" dirty="0">
              <a:latin typeface="Gill Sans MT" panose="020B0502020104020203" pitchFamily="34" charset="0"/>
            </a:endParaRPr>
          </a:p>
        </p:txBody>
      </p:sp>
      <p:sp>
        <p:nvSpPr>
          <p:cNvPr id="6" name="TextBox 5"/>
          <p:cNvSpPr txBox="1"/>
          <p:nvPr/>
        </p:nvSpPr>
        <p:spPr>
          <a:xfrm>
            <a:off x="95477" y="1783894"/>
            <a:ext cx="9102272" cy="4708981"/>
          </a:xfrm>
          <a:prstGeom prst="rect">
            <a:avLst/>
          </a:prstGeom>
          <a:noFill/>
        </p:spPr>
        <p:txBody>
          <a:bodyPr wrap="square" rtlCol="0">
            <a:spAutoFit/>
          </a:bodyPr>
          <a:lstStyle/>
          <a:p>
            <a:r>
              <a:rPr lang="en-US" sz="1200" dirty="0" smtClean="0">
                <a:latin typeface="Gill Sans MT" panose="020B0502020104020203" pitchFamily="34" charset="0"/>
              </a:rPr>
              <a:t>&lt;Policy  </a:t>
            </a:r>
            <a:r>
              <a:rPr lang="en-US" sz="1200" dirty="0" err="1" smtClean="0">
                <a:latin typeface="Gill Sans MT" panose="020B0502020104020203" pitchFamily="34" charset="0"/>
              </a:rPr>
              <a:t>PolicyId</a:t>
            </a:r>
            <a:r>
              <a:rPr lang="en-US" sz="1200" dirty="0" smtClean="0">
                <a:latin typeface="Gill Sans MT" panose="020B0502020104020203" pitchFamily="34" charset="0"/>
              </a:rPr>
              <a:t>="</a:t>
            </a:r>
            <a:r>
              <a:rPr lang="en-US" sz="1200" dirty="0" err="1" smtClean="0">
                <a:latin typeface="Gill Sans MT" panose="020B0502020104020203" pitchFamily="34" charset="0"/>
              </a:rPr>
              <a:t>McClintock_Dr_and_ApacheBlvd_Policies</a:t>
            </a:r>
            <a:r>
              <a:rPr lang="en-US" sz="1200" dirty="0" smtClean="0">
                <a:latin typeface="Gill Sans MT" panose="020B0502020104020203" pitchFamily="34" charset="0"/>
              </a:rPr>
              <a:t>" </a:t>
            </a:r>
            <a:r>
              <a:rPr lang="en-US" sz="1200" dirty="0" err="1" smtClean="0">
                <a:latin typeface="Gill Sans MT" panose="020B0502020104020203" pitchFamily="34" charset="0"/>
              </a:rPr>
              <a:t>RuleCombiningAlgId</a:t>
            </a:r>
            <a:r>
              <a:rPr lang="en-US" sz="1200" dirty="0" smtClean="0">
                <a:latin typeface="Gill Sans MT" panose="020B0502020104020203" pitchFamily="34" charset="0"/>
              </a:rPr>
              <a:t>="</a:t>
            </a:r>
            <a:r>
              <a:rPr lang="en-US" sz="1200" dirty="0" err="1" smtClean="0">
                <a:latin typeface="Gill Sans MT" panose="020B0502020104020203" pitchFamily="34" charset="0"/>
              </a:rPr>
              <a:t>rule-combining-algorithm:deny-unless-permit</a:t>
            </a:r>
            <a:r>
              <a:rPr lang="en-US" sz="1200" dirty="0" smtClean="0">
                <a:latin typeface="Gill Sans MT" panose="020B0502020104020203" pitchFamily="34" charset="0"/>
              </a:rPr>
              <a:t>" Version="1.0"&gt;</a:t>
            </a:r>
          </a:p>
          <a:p>
            <a:r>
              <a:rPr lang="en-US" sz="1200" dirty="0" smtClean="0">
                <a:latin typeface="Gill Sans MT" panose="020B0502020104020203" pitchFamily="34" charset="0"/>
              </a:rPr>
              <a:t>   &lt;Target&gt;</a:t>
            </a:r>
          </a:p>
          <a:p>
            <a:r>
              <a:rPr lang="en-US" sz="1200" dirty="0" smtClean="0">
                <a:latin typeface="Gill Sans MT" panose="020B0502020104020203" pitchFamily="34" charset="0"/>
              </a:rPr>
              <a:t>      &lt;</a:t>
            </a:r>
            <a:r>
              <a:rPr lang="en-US" sz="1200" dirty="0" err="1" smtClean="0">
                <a:latin typeface="Gill Sans MT" panose="020B0502020104020203" pitchFamily="34" charset="0"/>
              </a:rPr>
              <a:t>AnyOf</a:t>
            </a:r>
            <a:r>
              <a:rPr lang="en-US" sz="1200" dirty="0" smtClean="0">
                <a:latin typeface="Gill Sans MT" panose="020B0502020104020203" pitchFamily="34" charset="0"/>
              </a:rPr>
              <a:t>&gt;</a:t>
            </a:r>
          </a:p>
          <a:p>
            <a:r>
              <a:rPr lang="en-US" sz="1200" dirty="0" smtClean="0">
                <a:latin typeface="Gill Sans MT" panose="020B0502020104020203" pitchFamily="34" charset="0"/>
              </a:rPr>
              <a:t>         &lt;</a:t>
            </a:r>
            <a:r>
              <a:rPr lang="en-US" sz="1200" dirty="0" err="1" smtClean="0">
                <a:latin typeface="Gill Sans MT" panose="020B0502020104020203" pitchFamily="34" charset="0"/>
              </a:rPr>
              <a:t>AllOf</a:t>
            </a:r>
            <a:r>
              <a:rPr lang="en-US" sz="1200" dirty="0" smtClean="0">
                <a:latin typeface="Gill Sans MT" panose="020B0502020104020203" pitchFamily="34" charset="0"/>
              </a:rPr>
              <a:t>&gt;	 </a:t>
            </a:r>
          </a:p>
          <a:p>
            <a:r>
              <a:rPr lang="en-US" sz="1200" dirty="0" smtClean="0">
                <a:latin typeface="Gill Sans MT" panose="020B0502020104020203" pitchFamily="34" charset="0"/>
              </a:rPr>
              <a:t>            &lt;Match </a:t>
            </a:r>
            <a:r>
              <a:rPr lang="en-US" sz="1200" dirty="0" err="1" smtClean="0">
                <a:latin typeface="Gill Sans MT" panose="020B0502020104020203" pitchFamily="34" charset="0"/>
              </a:rPr>
              <a:t>MatchId</a:t>
            </a:r>
            <a:r>
              <a:rPr lang="en-US" sz="1200" dirty="0" smtClean="0">
                <a:latin typeface="Gill Sans MT" panose="020B0502020104020203" pitchFamily="34" charset="0"/>
              </a:rPr>
              <a:t>="</a:t>
            </a:r>
            <a:r>
              <a:rPr lang="en-US" sz="1200" dirty="0" err="1" smtClean="0">
                <a:latin typeface="Gill Sans MT" panose="020B0502020104020203" pitchFamily="34" charset="0"/>
              </a:rPr>
              <a:t>function:string-equal</a:t>
            </a:r>
            <a:r>
              <a:rPr lang="en-US" sz="1200" dirty="0" smtClean="0">
                <a:latin typeface="Gill Sans MT" panose="020B0502020104020203" pitchFamily="34" charset="0"/>
              </a:rPr>
              <a:t>"&gt;</a:t>
            </a:r>
          </a:p>
          <a:p>
            <a:r>
              <a:rPr lang="en-US" sz="1200" dirty="0" smtClean="0">
                <a:latin typeface="Gill Sans MT" panose="020B0502020104020203" pitchFamily="34" charset="0"/>
              </a:rPr>
              <a:t>                &lt;</a:t>
            </a:r>
            <a:r>
              <a:rPr lang="en-US" sz="1200" dirty="0" err="1" smtClean="0">
                <a:latin typeface="Gill Sans MT" panose="020B0502020104020203" pitchFamily="34" charset="0"/>
              </a:rPr>
              <a:t>AttributeValue</a:t>
            </a:r>
            <a:r>
              <a:rPr lang="en-US" sz="1200" dirty="0" smtClean="0">
                <a:latin typeface="Gill Sans MT" panose="020B0502020104020203" pitchFamily="34" charset="0"/>
              </a:rPr>
              <a:t>&gt;</a:t>
            </a:r>
            <a:r>
              <a:rPr lang="en-US" sz="1200" dirty="0" err="1" smtClean="0">
                <a:latin typeface="Gill Sans MT" panose="020B0502020104020203" pitchFamily="34" charset="0"/>
              </a:rPr>
              <a:t>McClintock_Dr_and_ApacheBlvd</a:t>
            </a:r>
            <a:r>
              <a:rPr lang="en-US" sz="1200" dirty="0" smtClean="0">
                <a:latin typeface="Gill Sans MT" panose="020B0502020104020203" pitchFamily="34" charset="0"/>
              </a:rPr>
              <a:t>&lt;/</a:t>
            </a:r>
            <a:r>
              <a:rPr lang="en-US" sz="1200" dirty="0" err="1" smtClean="0">
                <a:latin typeface="Gill Sans MT" panose="020B0502020104020203" pitchFamily="34" charset="0"/>
              </a:rPr>
              <a:t>AttributeValue</a:t>
            </a:r>
            <a:r>
              <a:rPr lang="en-US" sz="1200" dirty="0" smtClean="0">
                <a:latin typeface="Gill Sans MT" panose="020B0502020104020203" pitchFamily="34" charset="0"/>
              </a:rPr>
              <a:t>&gt; &lt;/Match&gt;</a:t>
            </a:r>
          </a:p>
          <a:p>
            <a:r>
              <a:rPr lang="en-US" sz="1200" dirty="0" smtClean="0">
                <a:latin typeface="Gill Sans MT" panose="020B0502020104020203" pitchFamily="34" charset="0"/>
              </a:rPr>
              <a:t>         &lt;/</a:t>
            </a:r>
            <a:r>
              <a:rPr lang="en-US" sz="1200" dirty="0" err="1" smtClean="0">
                <a:latin typeface="Gill Sans MT" panose="020B0502020104020203" pitchFamily="34" charset="0"/>
              </a:rPr>
              <a:t>AllOf</a:t>
            </a:r>
            <a:r>
              <a:rPr lang="en-US" sz="1200" dirty="0" smtClean="0">
                <a:latin typeface="Gill Sans MT" panose="020B0502020104020203" pitchFamily="34" charset="0"/>
              </a:rPr>
              <a:t>&gt; &lt;/</a:t>
            </a:r>
            <a:r>
              <a:rPr lang="en-US" sz="1200" dirty="0" err="1" smtClean="0">
                <a:latin typeface="Gill Sans MT" panose="020B0502020104020203" pitchFamily="34" charset="0"/>
              </a:rPr>
              <a:t>AnyOf</a:t>
            </a:r>
            <a:r>
              <a:rPr lang="en-US" sz="1200" dirty="0" smtClean="0">
                <a:latin typeface="Gill Sans MT" panose="020B0502020104020203" pitchFamily="34" charset="0"/>
              </a:rPr>
              <a:t>&gt;  &lt;/Target&gt;</a:t>
            </a:r>
          </a:p>
          <a:p>
            <a:r>
              <a:rPr lang="en-US" sz="1200" dirty="0" smtClean="0">
                <a:latin typeface="Gill Sans MT" panose="020B0502020104020203" pitchFamily="34" charset="0"/>
              </a:rPr>
              <a:t>   &lt;Rule Effect="Permit" </a:t>
            </a:r>
            <a:r>
              <a:rPr lang="en-US" sz="1200" dirty="0" err="1" smtClean="0">
                <a:latin typeface="Gill Sans MT" panose="020B0502020104020203" pitchFamily="34" charset="0"/>
              </a:rPr>
              <a:t>RuleId</a:t>
            </a:r>
            <a:r>
              <a:rPr lang="en-US" sz="1200" dirty="0" smtClean="0">
                <a:latin typeface="Gill Sans MT" panose="020B0502020104020203" pitchFamily="34" charset="0"/>
              </a:rPr>
              <a:t>="20"&gt;</a:t>
            </a:r>
          </a:p>
          <a:p>
            <a:r>
              <a:rPr lang="en-US" sz="1200" dirty="0" smtClean="0">
                <a:latin typeface="Gill Sans MT" panose="020B0502020104020203" pitchFamily="34" charset="0"/>
              </a:rPr>
              <a:t>      &lt;Target&gt;</a:t>
            </a:r>
          </a:p>
          <a:p>
            <a:r>
              <a:rPr lang="en-US" sz="1200" dirty="0" smtClean="0">
                <a:latin typeface="Gill Sans MT" panose="020B0502020104020203" pitchFamily="34" charset="0"/>
              </a:rPr>
              <a:t>         &lt;</a:t>
            </a:r>
            <a:r>
              <a:rPr lang="en-US" sz="1200" dirty="0" err="1" smtClean="0">
                <a:latin typeface="Gill Sans MT" panose="020B0502020104020203" pitchFamily="34" charset="0"/>
              </a:rPr>
              <a:t>AnyOf</a:t>
            </a:r>
            <a:r>
              <a:rPr lang="en-US" sz="1200" dirty="0" smtClean="0">
                <a:latin typeface="Gill Sans MT" panose="020B0502020104020203" pitchFamily="34" charset="0"/>
              </a:rPr>
              <a:t>&gt;</a:t>
            </a:r>
          </a:p>
          <a:p>
            <a:r>
              <a:rPr lang="en-US" sz="1200" dirty="0" smtClean="0">
                <a:latin typeface="Gill Sans MT" panose="020B0502020104020203" pitchFamily="34" charset="0"/>
              </a:rPr>
              <a:t>            &lt;</a:t>
            </a:r>
            <a:r>
              <a:rPr lang="en-US" sz="1200" dirty="0" err="1" smtClean="0">
                <a:latin typeface="Gill Sans MT" panose="020B0502020104020203" pitchFamily="34" charset="0"/>
              </a:rPr>
              <a:t>AllOf</a:t>
            </a:r>
            <a:r>
              <a:rPr lang="en-US" sz="1200" dirty="0" smtClean="0">
                <a:latin typeface="Gill Sans MT" panose="020B0502020104020203" pitchFamily="34" charset="0"/>
              </a:rPr>
              <a:t>&gt;</a:t>
            </a:r>
          </a:p>
          <a:p>
            <a:r>
              <a:rPr lang="en-US" sz="1200" dirty="0" smtClean="0">
                <a:latin typeface="Gill Sans MT" panose="020B0502020104020203" pitchFamily="34" charset="0"/>
              </a:rPr>
              <a:t>               &lt;Match </a:t>
            </a:r>
            <a:r>
              <a:rPr lang="en-US" sz="1200" dirty="0" err="1" smtClean="0">
                <a:latin typeface="Gill Sans MT" panose="020B0502020104020203" pitchFamily="34" charset="0"/>
              </a:rPr>
              <a:t>MatchId</a:t>
            </a:r>
            <a:r>
              <a:rPr lang="en-US" sz="1200" dirty="0" smtClean="0">
                <a:latin typeface="Gill Sans MT" panose="020B0502020104020203" pitchFamily="34" charset="0"/>
              </a:rPr>
              <a:t>="</a:t>
            </a:r>
            <a:r>
              <a:rPr lang="en-US" sz="1200" dirty="0" err="1" smtClean="0">
                <a:latin typeface="Gill Sans MT" panose="020B0502020104020203" pitchFamily="34" charset="0"/>
              </a:rPr>
              <a:t>function:string-equal</a:t>
            </a:r>
            <a:r>
              <a:rPr lang="en-US" sz="1200" dirty="0" smtClean="0">
                <a:latin typeface="Gill Sans MT" panose="020B0502020104020203" pitchFamily="34" charset="0"/>
              </a:rPr>
              <a:t>"&gt;</a:t>
            </a:r>
          </a:p>
          <a:p>
            <a:r>
              <a:rPr lang="en-US" sz="1200" dirty="0" smtClean="0">
                <a:latin typeface="Gill Sans MT" panose="020B0502020104020203" pitchFamily="34" charset="0"/>
              </a:rPr>
              <a:t>                  &lt;</a:t>
            </a:r>
            <a:r>
              <a:rPr lang="en-US" sz="1200" dirty="0" err="1" smtClean="0">
                <a:latin typeface="Gill Sans MT" panose="020B0502020104020203" pitchFamily="34" charset="0"/>
              </a:rPr>
              <a:t>AttributeValue</a:t>
            </a:r>
            <a:r>
              <a:rPr lang="en-US" sz="1200" dirty="0" smtClean="0">
                <a:latin typeface="Gill Sans MT" panose="020B0502020104020203" pitchFamily="34" charset="0"/>
              </a:rPr>
              <a:t>&gt;update&lt;/</a:t>
            </a:r>
            <a:r>
              <a:rPr lang="en-US" sz="1200" dirty="0" err="1" smtClean="0">
                <a:latin typeface="Gill Sans MT" panose="020B0502020104020203" pitchFamily="34" charset="0"/>
              </a:rPr>
              <a:t>AttributeValue</a:t>
            </a:r>
            <a:r>
              <a:rPr lang="en-US" sz="1200" dirty="0" smtClean="0">
                <a:latin typeface="Gill Sans MT" panose="020B0502020104020203" pitchFamily="34" charset="0"/>
              </a:rPr>
              <a:t>&gt;</a:t>
            </a:r>
          </a:p>
          <a:p>
            <a:r>
              <a:rPr lang="en-US" sz="1200" dirty="0" smtClean="0">
                <a:latin typeface="Gill Sans MT" panose="020B0502020104020203" pitchFamily="34" charset="0"/>
              </a:rPr>
              <a:t>               &lt;/Match&gt;</a:t>
            </a:r>
          </a:p>
          <a:p>
            <a:r>
              <a:rPr lang="en-US" sz="1200" dirty="0" smtClean="0">
                <a:latin typeface="Gill Sans MT" panose="020B0502020104020203" pitchFamily="34" charset="0"/>
              </a:rPr>
              <a:t>               &lt;Match </a:t>
            </a:r>
            <a:r>
              <a:rPr lang="en-US" sz="1200" dirty="0" err="1" smtClean="0">
                <a:latin typeface="Gill Sans MT" panose="020B0502020104020203" pitchFamily="34" charset="0"/>
              </a:rPr>
              <a:t>MatchId</a:t>
            </a:r>
            <a:r>
              <a:rPr lang="en-US" sz="1200" dirty="0" smtClean="0">
                <a:latin typeface="Gill Sans MT" panose="020B0502020104020203" pitchFamily="34" charset="0"/>
              </a:rPr>
              <a:t>="</a:t>
            </a:r>
            <a:r>
              <a:rPr lang="en-US" sz="1200" dirty="0" err="1" smtClean="0">
                <a:latin typeface="Gill Sans MT" panose="020B0502020104020203" pitchFamily="34" charset="0"/>
              </a:rPr>
              <a:t>function:string-equal</a:t>
            </a:r>
            <a:r>
              <a:rPr lang="en-US" sz="1200" dirty="0" smtClean="0">
                <a:latin typeface="Gill Sans MT" panose="020B0502020104020203" pitchFamily="34" charset="0"/>
              </a:rPr>
              <a:t>"&gt;</a:t>
            </a:r>
          </a:p>
          <a:p>
            <a:r>
              <a:rPr lang="en-US" sz="1200" dirty="0" smtClean="0">
                <a:latin typeface="Gill Sans MT" panose="020B0502020104020203" pitchFamily="34" charset="0"/>
              </a:rPr>
              <a:t>                  &lt;</a:t>
            </a:r>
            <a:r>
              <a:rPr lang="en-US" sz="1200" dirty="0" err="1" smtClean="0">
                <a:latin typeface="Gill Sans MT" panose="020B0502020104020203" pitchFamily="34" charset="0"/>
              </a:rPr>
              <a:t>AttributeValue</a:t>
            </a:r>
            <a:r>
              <a:rPr lang="en-US" sz="1200" dirty="0" smtClean="0">
                <a:latin typeface="Gill Sans MT" panose="020B0502020104020203" pitchFamily="34" charset="0"/>
              </a:rPr>
              <a:t> </a:t>
            </a:r>
            <a:r>
              <a:rPr lang="en-US" sz="1200" dirty="0" err="1" smtClean="0">
                <a:latin typeface="Gill Sans MT" panose="020B0502020104020203" pitchFamily="34" charset="0"/>
              </a:rPr>
              <a:t>DataType</a:t>
            </a:r>
            <a:r>
              <a:rPr lang="en-US" sz="1200" dirty="0" smtClean="0">
                <a:latin typeface="Gill Sans MT" panose="020B0502020104020203" pitchFamily="34" charset="0"/>
              </a:rPr>
              <a:t>="http://www.w3.org/2001/XMLSchema#string"&gt;TrafficService&lt;/AttributeValue&gt;</a:t>
            </a:r>
          </a:p>
          <a:p>
            <a:r>
              <a:rPr lang="en-US" sz="1200" dirty="0" smtClean="0">
                <a:latin typeface="Gill Sans MT" panose="020B0502020104020203" pitchFamily="34" charset="0"/>
              </a:rPr>
              <a:t>	  &lt;/Match&gt; &lt;/</a:t>
            </a:r>
            <a:r>
              <a:rPr lang="en-US" sz="1200" dirty="0" err="1" smtClean="0">
                <a:latin typeface="Gill Sans MT" panose="020B0502020104020203" pitchFamily="34" charset="0"/>
              </a:rPr>
              <a:t>AllOf</a:t>
            </a:r>
            <a:r>
              <a:rPr lang="en-US" sz="1200" dirty="0" smtClean="0">
                <a:latin typeface="Gill Sans MT" panose="020B0502020104020203" pitchFamily="34" charset="0"/>
              </a:rPr>
              <a:t>&gt; &lt;/</a:t>
            </a:r>
            <a:r>
              <a:rPr lang="en-US" sz="1200" dirty="0" err="1" smtClean="0">
                <a:latin typeface="Gill Sans MT" panose="020B0502020104020203" pitchFamily="34" charset="0"/>
              </a:rPr>
              <a:t>AnyOf</a:t>
            </a:r>
            <a:r>
              <a:rPr lang="en-US" sz="1200" dirty="0" smtClean="0">
                <a:latin typeface="Gill Sans MT" panose="020B0502020104020203" pitchFamily="34" charset="0"/>
              </a:rPr>
              <a:t>&gt; &lt;/Target&gt;  &lt;Condition&gt;</a:t>
            </a:r>
          </a:p>
          <a:p>
            <a:r>
              <a:rPr lang="en-US" sz="1200" dirty="0" smtClean="0">
                <a:latin typeface="Gill Sans MT" panose="020B0502020104020203" pitchFamily="34" charset="0"/>
              </a:rPr>
              <a:t>	    &lt;Apply </a:t>
            </a:r>
            <a:r>
              <a:rPr lang="en-US" sz="1200" dirty="0" err="1" smtClean="0">
                <a:latin typeface="Gill Sans MT" panose="020B0502020104020203" pitchFamily="34" charset="0"/>
              </a:rPr>
              <a:t>FunctionId</a:t>
            </a:r>
            <a:r>
              <a:rPr lang="en-US" sz="1200" dirty="0" smtClean="0">
                <a:latin typeface="Gill Sans MT" panose="020B0502020104020203" pitchFamily="34" charset="0"/>
              </a:rPr>
              <a:t>="and"&gt;</a:t>
            </a:r>
          </a:p>
          <a:p>
            <a:r>
              <a:rPr lang="en-US" sz="1200" dirty="0" smtClean="0">
                <a:latin typeface="Gill Sans MT" panose="020B0502020104020203" pitchFamily="34" charset="0"/>
              </a:rPr>
              <a:t>			&lt;Apply </a:t>
            </a:r>
            <a:r>
              <a:rPr lang="en-US" sz="1200" dirty="0" err="1" smtClean="0">
                <a:latin typeface="Gill Sans MT" panose="020B0502020104020203" pitchFamily="34" charset="0"/>
              </a:rPr>
              <a:t>FunctionId</a:t>
            </a:r>
            <a:r>
              <a:rPr lang="en-US" sz="1200" dirty="0" smtClean="0">
                <a:latin typeface="Gill Sans MT" panose="020B0502020104020203" pitchFamily="34" charset="0"/>
              </a:rPr>
              <a:t>="urn:oasis:names:tc:xacml:1.0:function:and"&gt;</a:t>
            </a:r>
          </a:p>
          <a:p>
            <a:r>
              <a:rPr lang="en-US" sz="1200" dirty="0" smtClean="0">
                <a:latin typeface="Gill Sans MT" panose="020B0502020104020203" pitchFamily="34" charset="0"/>
              </a:rPr>
              <a:t>				&lt;Apply </a:t>
            </a:r>
            <a:r>
              <a:rPr lang="en-US" sz="1200" dirty="0" err="1" smtClean="0">
                <a:latin typeface="Gill Sans MT" panose="020B0502020104020203" pitchFamily="34" charset="0"/>
              </a:rPr>
              <a:t>FunctionId</a:t>
            </a:r>
            <a:r>
              <a:rPr lang="en-US" sz="1200" dirty="0" smtClean="0">
                <a:latin typeface="Gill Sans MT" panose="020B0502020104020203" pitchFamily="34" charset="0"/>
              </a:rPr>
              <a:t>="urn:oasis:names:tc:xacml:1.0:function:string-at-least-one-member-of"&gt;</a:t>
            </a:r>
          </a:p>
          <a:p>
            <a:r>
              <a:rPr lang="en-US" sz="1200" dirty="0" smtClean="0">
                <a:latin typeface="Gill Sans MT" panose="020B0502020104020203" pitchFamily="34" charset="0"/>
              </a:rPr>
              <a:t>					&lt;Apply </a:t>
            </a:r>
            <a:r>
              <a:rPr lang="en-US" sz="1200" dirty="0" err="1" smtClean="0">
                <a:latin typeface="Gill Sans MT" panose="020B0502020104020203" pitchFamily="34" charset="0"/>
              </a:rPr>
              <a:t>FunctionId</a:t>
            </a:r>
            <a:r>
              <a:rPr lang="en-US" sz="1200" dirty="0" smtClean="0">
                <a:latin typeface="Gill Sans MT" panose="020B0502020104020203" pitchFamily="34" charset="0"/>
              </a:rPr>
              <a:t>="urn:oasis:names:tc:xacml:1.0:function:string-bag"&gt;</a:t>
            </a:r>
          </a:p>
          <a:p>
            <a:r>
              <a:rPr lang="en-US" sz="1200" dirty="0" smtClean="0">
                <a:latin typeface="Gill Sans MT" panose="020B0502020104020203" pitchFamily="34" charset="0"/>
              </a:rPr>
              <a:t>					   &lt;</a:t>
            </a:r>
            <a:r>
              <a:rPr lang="en-US" sz="1200" dirty="0" err="1" smtClean="0">
                <a:latin typeface="Gill Sans MT" panose="020B0502020104020203" pitchFamily="34" charset="0"/>
              </a:rPr>
              <a:t>AttributeValue</a:t>
            </a:r>
            <a:r>
              <a:rPr lang="en-US" sz="1200" dirty="0" smtClean="0">
                <a:latin typeface="Gill Sans MT" panose="020B0502020104020203" pitchFamily="34" charset="0"/>
              </a:rPr>
              <a:t> </a:t>
            </a:r>
            <a:r>
              <a:rPr lang="en-US" sz="1200" dirty="0" err="1" smtClean="0">
                <a:latin typeface="Gill Sans MT" panose="020B0502020104020203" pitchFamily="34" charset="0"/>
              </a:rPr>
              <a:t>DataType</a:t>
            </a:r>
            <a:r>
              <a:rPr lang="en-US" sz="1200" dirty="0" smtClean="0">
                <a:latin typeface="Gill Sans MT" panose="020B0502020104020203" pitchFamily="34" charset="0"/>
              </a:rPr>
              <a:t>="http://www.w3.org/2001/XMLSchema#string"&gt;ECV&lt;/AttributeValue&gt;</a:t>
            </a:r>
          </a:p>
          <a:p>
            <a:r>
              <a:rPr lang="en-US" sz="1200" dirty="0" smtClean="0">
                <a:latin typeface="Gill Sans MT" panose="020B0502020104020203" pitchFamily="34" charset="0"/>
              </a:rPr>
              <a:t>					   &lt;</a:t>
            </a:r>
            <a:r>
              <a:rPr lang="en-US" sz="1200" dirty="0" err="1" smtClean="0">
                <a:latin typeface="Gill Sans MT" panose="020B0502020104020203" pitchFamily="34" charset="0"/>
              </a:rPr>
              <a:t>AttributeValue</a:t>
            </a:r>
            <a:r>
              <a:rPr lang="en-US" sz="1200" dirty="0" smtClean="0">
                <a:latin typeface="Gill Sans MT" panose="020B0502020104020203" pitchFamily="34" charset="0"/>
              </a:rPr>
              <a:t> </a:t>
            </a:r>
            <a:r>
              <a:rPr lang="en-US" sz="1200" dirty="0" err="1" smtClean="0">
                <a:latin typeface="Gill Sans MT" panose="020B0502020104020203" pitchFamily="34" charset="0"/>
              </a:rPr>
              <a:t>DataType</a:t>
            </a:r>
            <a:r>
              <a:rPr lang="en-US" sz="1200" dirty="0" smtClean="0">
                <a:latin typeface="Gill Sans MT" panose="020B0502020104020203" pitchFamily="34" charset="0"/>
              </a:rPr>
              <a:t>="http://www.w3.org/2001/XMLSchema#string"&gt;CV&lt;/AttributeValue&gt;</a:t>
            </a:r>
          </a:p>
          <a:p>
            <a:r>
              <a:rPr lang="en-US" sz="1200" dirty="0" smtClean="0">
                <a:latin typeface="Gill Sans MT" panose="020B0502020104020203" pitchFamily="34" charset="0"/>
              </a:rPr>
              <a:t>					&lt;/Apply&gt; &lt;/Apply&gt; &lt;/Apply&gt; &lt;/Condition&gt; &lt;/Rule&gt;</a:t>
            </a:r>
            <a:endParaRPr lang="en-US" sz="1200" dirty="0">
              <a:latin typeface="Gill Sans MT" panose="020B0502020104020203" pitchFamily="34" charset="0"/>
            </a:endParaRPr>
          </a:p>
        </p:txBody>
      </p:sp>
    </p:spTree>
    <p:extLst>
      <p:ext uri="{BB962C8B-B14F-4D97-AF65-F5344CB8AC3E}">
        <p14:creationId xmlns:p14="http://schemas.microsoft.com/office/powerpoint/2010/main" val="30679539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Title 1"/>
          <p:cNvSpPr>
            <a:spLocks noGrp="1"/>
          </p:cNvSpPr>
          <p:nvPr>
            <p:ph type="title"/>
          </p:nvPr>
        </p:nvSpPr>
        <p:spPr/>
        <p:txBody>
          <a:bodyPr/>
          <a:lstStyle/>
          <a:p>
            <a:r>
              <a:rPr lang="en-US" altLang="en-US" dirty="0" smtClean="0"/>
              <a:t>STS Policy</a:t>
            </a:r>
          </a:p>
        </p:txBody>
      </p:sp>
      <p:sp>
        <p:nvSpPr>
          <p:cNvPr id="66563" name="Slide Number Placeholder 3"/>
          <p:cNvSpPr>
            <a:spLocks noGrp="1"/>
          </p:cNvSpPr>
          <p:nvPr>
            <p:ph type="sldNum" sz="quarter" idx="10"/>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Gill Sans MT" panose="020B0502020104020203"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9pPr>
          </a:lstStyle>
          <a:p>
            <a:pPr>
              <a:spcBef>
                <a:spcPct val="0"/>
              </a:spcBef>
              <a:buFontTx/>
              <a:buNone/>
            </a:pPr>
            <a:fld id="{441AD5F4-E7F9-4278-AB87-BB9E59EE8EA2}" type="slidenum">
              <a:rPr lang="en-US" altLang="en-US" sz="1200" smtClean="0"/>
              <a:pPr>
                <a:spcBef>
                  <a:spcPct val="0"/>
                </a:spcBef>
                <a:buFontTx/>
                <a:buNone/>
              </a:pPr>
              <a:t>26</a:t>
            </a:fld>
            <a:endParaRPr lang="en-US" altLang="en-US" sz="1200" smtClean="0"/>
          </a:p>
        </p:txBody>
      </p:sp>
      <p:graphicFrame>
        <p:nvGraphicFramePr>
          <p:cNvPr id="5" name="Table 4"/>
          <p:cNvGraphicFramePr>
            <a:graphicFrameLocks noGrp="1"/>
          </p:cNvGraphicFramePr>
          <p:nvPr>
            <p:extLst>
              <p:ext uri="{D42A27DB-BD31-4B8C-83A1-F6EECF244321}">
                <p14:modId xmlns:p14="http://schemas.microsoft.com/office/powerpoint/2010/main" val="1436089214"/>
              </p:ext>
            </p:extLst>
          </p:nvPr>
        </p:nvGraphicFramePr>
        <p:xfrm>
          <a:off x="404813" y="1344613"/>
          <a:ext cx="8502649" cy="4603749"/>
        </p:xfrm>
        <a:graphic>
          <a:graphicData uri="http://schemas.openxmlformats.org/drawingml/2006/table">
            <a:tbl>
              <a:tblPr>
                <a:tableStyleId>{22838BEF-8BB2-4498-84A7-C5851F593DF1}</a:tableStyleId>
              </a:tblPr>
              <a:tblGrid>
                <a:gridCol w="543988"/>
                <a:gridCol w="643124"/>
                <a:gridCol w="1127003"/>
                <a:gridCol w="927147"/>
                <a:gridCol w="4173411"/>
                <a:gridCol w="543988"/>
                <a:gridCol w="543988"/>
              </a:tblGrid>
              <a:tr h="242304">
                <a:tc>
                  <a:txBody>
                    <a:bodyPr/>
                    <a:lstStyle/>
                    <a:p>
                      <a:pPr algn="ctr" fontAlgn="ctr"/>
                      <a:r>
                        <a:rPr lang="en-US" sz="1200" b="1" u="none" strike="noStrike" dirty="0">
                          <a:effectLst/>
                          <a:latin typeface="Gill Sans MT" panose="020B0502020104020203" pitchFamily="34" charset="0"/>
                        </a:rPr>
                        <a:t>Rule#</a:t>
                      </a:r>
                      <a:endParaRPr lang="en-US" sz="1200" b="1" i="0" u="none" strike="noStrike" dirty="0">
                        <a:solidFill>
                          <a:srgbClr val="000000"/>
                        </a:solidFill>
                        <a:effectLst/>
                        <a:latin typeface="Gill Sans MT" panose="020B0502020104020203" pitchFamily="34" charset="0"/>
                      </a:endParaRPr>
                    </a:p>
                  </a:txBody>
                  <a:tcPr marL="8230" marR="8230" marT="8227" marB="0" anchor="ctr">
                    <a:solidFill>
                      <a:schemeClr val="bg1"/>
                    </a:solidFill>
                  </a:tcPr>
                </a:tc>
                <a:tc>
                  <a:txBody>
                    <a:bodyPr/>
                    <a:lstStyle/>
                    <a:p>
                      <a:pPr algn="ctr" fontAlgn="ctr"/>
                      <a:r>
                        <a:rPr lang="en-US" sz="1200" b="1" u="none" strike="noStrike" dirty="0">
                          <a:effectLst/>
                          <a:latin typeface="Gill Sans MT" panose="020B0502020104020203" pitchFamily="34" charset="0"/>
                        </a:rPr>
                        <a:t>Subject</a:t>
                      </a:r>
                      <a:endParaRPr lang="en-US" sz="1200" b="1" i="0" u="none" strike="noStrike" dirty="0">
                        <a:solidFill>
                          <a:srgbClr val="000000"/>
                        </a:solidFill>
                        <a:effectLst/>
                        <a:latin typeface="Gill Sans MT" panose="020B0502020104020203" pitchFamily="34" charset="0"/>
                      </a:endParaRPr>
                    </a:p>
                  </a:txBody>
                  <a:tcPr marL="8230" marR="8230" marT="8227" marB="0" anchor="ctr">
                    <a:solidFill>
                      <a:schemeClr val="bg1"/>
                    </a:solidFill>
                  </a:tcPr>
                </a:tc>
                <a:tc>
                  <a:txBody>
                    <a:bodyPr/>
                    <a:lstStyle/>
                    <a:p>
                      <a:pPr algn="ctr" fontAlgn="ctr"/>
                      <a:r>
                        <a:rPr lang="en-US" sz="1200" b="1" u="none" strike="noStrike" dirty="0">
                          <a:effectLst/>
                          <a:latin typeface="Gill Sans MT" panose="020B0502020104020203" pitchFamily="34" charset="0"/>
                        </a:rPr>
                        <a:t>Resource</a:t>
                      </a:r>
                      <a:endParaRPr lang="en-US" sz="1200" b="1" i="0" u="none" strike="noStrike" dirty="0">
                        <a:solidFill>
                          <a:srgbClr val="000000"/>
                        </a:solidFill>
                        <a:effectLst/>
                        <a:latin typeface="Gill Sans MT" panose="020B0502020104020203" pitchFamily="34" charset="0"/>
                      </a:endParaRPr>
                    </a:p>
                  </a:txBody>
                  <a:tcPr marL="8230" marR="8230" marT="8227" marB="0" anchor="ctr">
                    <a:solidFill>
                      <a:schemeClr val="bg1"/>
                    </a:solidFill>
                  </a:tcPr>
                </a:tc>
                <a:tc>
                  <a:txBody>
                    <a:bodyPr/>
                    <a:lstStyle/>
                    <a:p>
                      <a:pPr algn="ctr" fontAlgn="ctr"/>
                      <a:r>
                        <a:rPr lang="en-US" sz="1200" b="1" u="none" strike="noStrike" dirty="0">
                          <a:effectLst/>
                          <a:latin typeface="Gill Sans MT" panose="020B0502020104020203" pitchFamily="34" charset="0"/>
                        </a:rPr>
                        <a:t>Target</a:t>
                      </a:r>
                      <a:endParaRPr lang="en-US" sz="1200" b="1" i="0" u="none" strike="noStrike" dirty="0">
                        <a:solidFill>
                          <a:srgbClr val="000000"/>
                        </a:solidFill>
                        <a:effectLst/>
                        <a:latin typeface="Gill Sans MT" panose="020B0502020104020203" pitchFamily="34" charset="0"/>
                      </a:endParaRPr>
                    </a:p>
                  </a:txBody>
                  <a:tcPr marL="8230" marR="8230" marT="8227" marB="0" anchor="ctr">
                    <a:solidFill>
                      <a:schemeClr val="bg1"/>
                    </a:solidFill>
                  </a:tcPr>
                </a:tc>
                <a:tc>
                  <a:txBody>
                    <a:bodyPr/>
                    <a:lstStyle/>
                    <a:p>
                      <a:pPr algn="ctr" fontAlgn="ctr"/>
                      <a:r>
                        <a:rPr lang="en-US" sz="1200" b="1" u="none" strike="noStrike" dirty="0">
                          <a:effectLst/>
                          <a:latin typeface="Gill Sans MT" panose="020B0502020104020203" pitchFamily="34" charset="0"/>
                        </a:rPr>
                        <a:t>Attribute</a:t>
                      </a:r>
                      <a:endParaRPr lang="en-US" sz="1200" b="1" i="0" u="none" strike="noStrike" dirty="0">
                        <a:solidFill>
                          <a:srgbClr val="000000"/>
                        </a:solidFill>
                        <a:effectLst/>
                        <a:latin typeface="Gill Sans MT" panose="020B0502020104020203" pitchFamily="34" charset="0"/>
                      </a:endParaRPr>
                    </a:p>
                  </a:txBody>
                  <a:tcPr marL="8230" marR="8230" marT="8227" marB="0" anchor="ctr">
                    <a:solidFill>
                      <a:schemeClr val="bg1"/>
                    </a:solidFill>
                  </a:tcPr>
                </a:tc>
                <a:tc>
                  <a:txBody>
                    <a:bodyPr/>
                    <a:lstStyle/>
                    <a:p>
                      <a:pPr algn="ctr" fontAlgn="ctr"/>
                      <a:r>
                        <a:rPr lang="en-US" sz="1200" b="1" u="none" strike="noStrike" dirty="0">
                          <a:effectLst/>
                          <a:latin typeface="Gill Sans MT" panose="020B0502020104020203" pitchFamily="34" charset="0"/>
                        </a:rPr>
                        <a:t>Action</a:t>
                      </a:r>
                      <a:endParaRPr lang="en-US" sz="1200" b="1" i="0" u="none" strike="noStrike" dirty="0">
                        <a:solidFill>
                          <a:srgbClr val="000000"/>
                        </a:solidFill>
                        <a:effectLst/>
                        <a:latin typeface="Gill Sans MT" panose="020B0502020104020203" pitchFamily="34" charset="0"/>
                      </a:endParaRPr>
                    </a:p>
                  </a:txBody>
                  <a:tcPr marL="8230" marR="8230" marT="8227" marB="0" anchor="ctr">
                    <a:solidFill>
                      <a:schemeClr val="bg1"/>
                    </a:solidFill>
                  </a:tcPr>
                </a:tc>
                <a:tc>
                  <a:txBody>
                    <a:bodyPr/>
                    <a:lstStyle/>
                    <a:p>
                      <a:pPr algn="ctr" fontAlgn="ctr"/>
                      <a:r>
                        <a:rPr lang="en-US" sz="1200" b="1" u="none" strike="noStrike" dirty="0">
                          <a:effectLst/>
                          <a:latin typeface="Gill Sans MT" panose="020B0502020104020203" pitchFamily="34" charset="0"/>
                        </a:rPr>
                        <a:t>Effect</a:t>
                      </a:r>
                      <a:endParaRPr lang="en-US" sz="1200" b="1" i="0" u="none" strike="noStrike" dirty="0">
                        <a:solidFill>
                          <a:srgbClr val="000000"/>
                        </a:solidFill>
                        <a:effectLst/>
                        <a:latin typeface="Gill Sans MT" panose="020B0502020104020203" pitchFamily="34" charset="0"/>
                      </a:endParaRPr>
                    </a:p>
                  </a:txBody>
                  <a:tcPr marL="8230" marR="8230" marT="8227" marB="0" anchor="ctr">
                    <a:solidFill>
                      <a:schemeClr val="bg1"/>
                    </a:solidFill>
                  </a:tcPr>
                </a:tc>
              </a:tr>
              <a:tr h="484605">
                <a:tc>
                  <a:txBody>
                    <a:bodyPr/>
                    <a:lstStyle/>
                    <a:p>
                      <a:pPr algn="ctr" fontAlgn="ctr"/>
                      <a:r>
                        <a:rPr lang="en-US" sz="1000" u="none" strike="noStrike" dirty="0">
                          <a:effectLst/>
                        </a:rPr>
                        <a:t>1</a:t>
                      </a:r>
                      <a:endParaRPr lang="en-US" sz="1000" b="0" i="0" u="none" strike="noStrike" dirty="0">
                        <a:solidFill>
                          <a:srgbClr val="9C0006"/>
                        </a:solidFill>
                        <a:effectLst/>
                        <a:latin typeface="Calibri" panose="020F0502020204030204" pitchFamily="34" charset="0"/>
                      </a:endParaRPr>
                    </a:p>
                  </a:txBody>
                  <a:tcPr marL="8230" marR="8230" marT="8227" marB="0" anchor="ctr">
                    <a:noFill/>
                  </a:tcPr>
                </a:tc>
                <a:tc>
                  <a:txBody>
                    <a:bodyPr/>
                    <a:lstStyle/>
                    <a:p>
                      <a:pPr algn="ctr" fontAlgn="ctr"/>
                      <a:r>
                        <a:rPr lang="en-US" sz="1000" u="none" strike="noStrike" dirty="0">
                          <a:effectLst/>
                        </a:rPr>
                        <a:t>CV, ECV</a:t>
                      </a:r>
                      <a:endParaRPr lang="en-US" sz="1000" b="0" i="0" u="none" strike="noStrike" dirty="0">
                        <a:solidFill>
                          <a:srgbClr val="9C0006"/>
                        </a:solidFill>
                        <a:effectLst/>
                        <a:latin typeface="Calibri" panose="020F0502020204030204" pitchFamily="34" charset="0"/>
                      </a:endParaRPr>
                    </a:p>
                  </a:txBody>
                  <a:tcPr marL="8230" marR="8230" marT="8227" marB="0" anchor="ctr">
                    <a:noFill/>
                  </a:tcPr>
                </a:tc>
                <a:tc>
                  <a:txBody>
                    <a:bodyPr/>
                    <a:lstStyle/>
                    <a:p>
                      <a:pPr algn="ctr" fontAlgn="b"/>
                      <a:r>
                        <a:rPr lang="en-US" sz="1000" u="none" strike="noStrike" dirty="0" smtClean="0">
                          <a:effectLst/>
                        </a:rPr>
                        <a:t>Health</a:t>
                      </a:r>
                      <a:r>
                        <a:rPr lang="en-US" sz="1000" u="none" strike="noStrike" baseline="0" dirty="0" smtClean="0">
                          <a:effectLst/>
                        </a:rPr>
                        <a:t> Service</a:t>
                      </a:r>
                      <a:endParaRPr lang="en-US" sz="1000" b="0" i="0" u="none" strike="noStrike" dirty="0">
                        <a:solidFill>
                          <a:srgbClr val="9C0006"/>
                        </a:solidFill>
                        <a:effectLst/>
                        <a:latin typeface="Calibri" panose="020F0502020204030204" pitchFamily="34" charset="0"/>
                      </a:endParaRPr>
                    </a:p>
                  </a:txBody>
                  <a:tcPr marL="8230" marR="8230" marT="8227" marB="0" anchor="ctr">
                    <a:noFill/>
                  </a:tcPr>
                </a:tc>
                <a:tc>
                  <a:txBody>
                    <a:bodyPr/>
                    <a:lstStyle/>
                    <a:p>
                      <a:pPr algn="ctr" fontAlgn="ctr"/>
                      <a:r>
                        <a:rPr lang="en-US" sz="1000" u="none" strike="noStrike" dirty="0">
                          <a:effectLst/>
                        </a:rPr>
                        <a:t>STL</a:t>
                      </a:r>
                      <a:endParaRPr lang="en-US" sz="1000" b="0" i="0" u="none" strike="noStrike" dirty="0">
                        <a:solidFill>
                          <a:srgbClr val="9C0006"/>
                        </a:solidFill>
                        <a:effectLst/>
                        <a:latin typeface="Calibri" panose="020F0502020204030204" pitchFamily="34" charset="0"/>
                      </a:endParaRPr>
                    </a:p>
                  </a:txBody>
                  <a:tcPr marL="8230" marR="8230" marT="8227" marB="0" anchor="ctr">
                    <a:noFill/>
                  </a:tcPr>
                </a:tc>
                <a:tc>
                  <a:txBody>
                    <a:bodyPr/>
                    <a:lstStyle/>
                    <a:p>
                      <a:pPr algn="ctr" fontAlgn="ctr"/>
                      <a:r>
                        <a:rPr lang="en-US" sz="1000" u="none" strike="noStrike" dirty="0">
                          <a:effectLst/>
                        </a:rPr>
                        <a:t>{ </a:t>
                      </a:r>
                      <a:r>
                        <a:rPr lang="en-US" sz="1000" u="none" strike="noStrike" dirty="0" err="1">
                          <a:effectLst/>
                        </a:rPr>
                        <a:t>CLoc</a:t>
                      </a:r>
                      <a:r>
                        <a:rPr lang="en-US" sz="1000" u="none" strike="noStrike" dirty="0">
                          <a:effectLst/>
                        </a:rPr>
                        <a:t>: </a:t>
                      </a:r>
                      <a:r>
                        <a:rPr lang="en-US" sz="1000" u="none" strike="noStrike" dirty="0" smtClean="0">
                          <a:effectLst/>
                        </a:rPr>
                        <a:t>Mill Ave</a:t>
                      </a:r>
                      <a:r>
                        <a:rPr lang="en-US" sz="1000" u="none" strike="noStrike" dirty="0">
                          <a:effectLst/>
                        </a:rPr>
                        <a:t>. </a:t>
                      </a:r>
                      <a:r>
                        <a:rPr lang="en-US" sz="1000" u="none" strike="noStrike" dirty="0" smtClean="0">
                          <a:effectLst/>
                        </a:rPr>
                        <a:t>&amp; </a:t>
                      </a:r>
                      <a:r>
                        <a:rPr lang="en-US" sz="1000" u="none" strike="noStrike" dirty="0">
                          <a:effectLst/>
                        </a:rPr>
                        <a:t>7th St., Tempe, ; </a:t>
                      </a:r>
                      <a:r>
                        <a:rPr lang="en-US" sz="1000" u="none" strike="noStrike" dirty="0" err="1">
                          <a:effectLst/>
                        </a:rPr>
                        <a:t>Current_TimeStamp</a:t>
                      </a:r>
                      <a:r>
                        <a:rPr lang="en-US" sz="1000" u="none" strike="noStrike" dirty="0">
                          <a:effectLst/>
                        </a:rPr>
                        <a:t>:  </a:t>
                      </a:r>
                      <a:r>
                        <a:rPr lang="en-US" sz="1000" u="none" strike="noStrike" dirty="0" smtClean="0">
                          <a:effectLst/>
                        </a:rPr>
                        <a:t>09:59:00 am </a:t>
                      </a:r>
                      <a:r>
                        <a:rPr lang="en-US" sz="1000" u="none" strike="noStrike" dirty="0">
                          <a:effectLst/>
                        </a:rPr>
                        <a:t>&lt; Time &lt; </a:t>
                      </a:r>
                      <a:r>
                        <a:rPr lang="en-US" sz="1000" u="none" strike="noStrike" dirty="0" smtClean="0">
                          <a:effectLst/>
                        </a:rPr>
                        <a:t>6:00:00 pm}</a:t>
                      </a:r>
                      <a:endParaRPr lang="en-US" sz="1000" b="0" i="0" u="none" strike="noStrike" dirty="0">
                        <a:solidFill>
                          <a:srgbClr val="9C0006"/>
                        </a:solidFill>
                        <a:effectLst/>
                        <a:latin typeface="Calibri" panose="020F0502020204030204" pitchFamily="34" charset="0"/>
                      </a:endParaRPr>
                    </a:p>
                  </a:txBody>
                  <a:tcPr marL="8230" marR="8230" marT="8227" marB="0" anchor="ctr">
                    <a:noFill/>
                  </a:tcPr>
                </a:tc>
                <a:tc>
                  <a:txBody>
                    <a:bodyPr/>
                    <a:lstStyle/>
                    <a:p>
                      <a:pPr algn="ctr" fontAlgn="ctr"/>
                      <a:r>
                        <a:rPr lang="en-US" sz="1000" u="none" strike="noStrike" dirty="0">
                          <a:effectLst/>
                        </a:rPr>
                        <a:t>Access</a:t>
                      </a:r>
                      <a:endParaRPr lang="en-US" sz="1000" b="0" i="0" u="none" strike="noStrike" dirty="0">
                        <a:solidFill>
                          <a:srgbClr val="9C0006"/>
                        </a:solidFill>
                        <a:effectLst/>
                        <a:latin typeface="Calibri" panose="020F0502020204030204" pitchFamily="34" charset="0"/>
                      </a:endParaRPr>
                    </a:p>
                  </a:txBody>
                  <a:tcPr marL="8230" marR="8230" marT="8227" marB="0" anchor="ctr">
                    <a:noFill/>
                  </a:tcPr>
                </a:tc>
                <a:tc>
                  <a:txBody>
                    <a:bodyPr/>
                    <a:lstStyle/>
                    <a:p>
                      <a:pPr algn="ctr" fontAlgn="ctr"/>
                      <a:r>
                        <a:rPr lang="en-US" sz="1000" u="none" strike="noStrike" dirty="0" smtClean="0">
                          <a:effectLst/>
                        </a:rPr>
                        <a:t>Deny</a:t>
                      </a:r>
                      <a:endParaRPr lang="en-US" sz="1000" b="0" i="0" u="none" strike="noStrike" dirty="0">
                        <a:solidFill>
                          <a:srgbClr val="9C0006"/>
                        </a:solidFill>
                        <a:effectLst/>
                        <a:latin typeface="Calibri" panose="020F0502020204030204" pitchFamily="34" charset="0"/>
                      </a:endParaRPr>
                    </a:p>
                  </a:txBody>
                  <a:tcPr marL="8230" marR="8230" marT="8227" marB="0" anchor="ctr">
                    <a:noFill/>
                  </a:tcPr>
                </a:tc>
              </a:tr>
              <a:tr h="484605">
                <a:tc>
                  <a:txBody>
                    <a:bodyPr/>
                    <a:lstStyle/>
                    <a:p>
                      <a:pPr algn="ctr" fontAlgn="b"/>
                      <a:r>
                        <a:rPr lang="en-US" sz="1000" u="none" strike="noStrike" dirty="0" smtClean="0">
                          <a:effectLst/>
                        </a:rPr>
                        <a:t>2</a:t>
                      </a:r>
                      <a:endParaRPr lang="en-US" sz="1000" b="0" i="0" u="none" strike="noStrike" dirty="0">
                        <a:solidFill>
                          <a:srgbClr val="9C0006"/>
                        </a:solidFill>
                        <a:effectLst/>
                        <a:latin typeface="Calibri" panose="020F0502020204030204" pitchFamily="34" charset="0"/>
                      </a:endParaRPr>
                    </a:p>
                  </a:txBody>
                  <a:tcPr marL="8230" marR="8230" marT="8227" marB="0" anchor="b">
                    <a:noFill/>
                  </a:tcPr>
                </a:tc>
                <a:tc>
                  <a:txBody>
                    <a:bodyPr/>
                    <a:lstStyle/>
                    <a:p>
                      <a:pPr algn="ctr" fontAlgn="b"/>
                      <a:r>
                        <a:rPr lang="en-US" sz="1000" u="none" strike="noStrike" dirty="0">
                          <a:effectLst/>
                        </a:rPr>
                        <a:t>ECV</a:t>
                      </a:r>
                      <a:endParaRPr lang="en-US" sz="1000" b="0" i="0" u="none" strike="noStrike" dirty="0">
                        <a:solidFill>
                          <a:srgbClr val="9C0006"/>
                        </a:solidFill>
                        <a:effectLst/>
                        <a:latin typeface="Calibri" panose="020F0502020204030204" pitchFamily="34" charset="0"/>
                      </a:endParaRPr>
                    </a:p>
                  </a:txBody>
                  <a:tcPr marL="8230" marR="8230" marT="8227" marB="0" anchor="b">
                    <a:noFill/>
                  </a:tcPr>
                </a:tc>
                <a:tc>
                  <a:txBody>
                    <a:bodyPr/>
                    <a:lstStyle/>
                    <a:p>
                      <a:pPr marL="0" marR="0" indent="0" algn="ctr" defTabSz="457200" rtl="0" eaLnBrk="1" fontAlgn="b" latinLnBrk="0" hangingPunct="1">
                        <a:lnSpc>
                          <a:spcPct val="100000"/>
                        </a:lnSpc>
                        <a:spcBef>
                          <a:spcPts val="0"/>
                        </a:spcBef>
                        <a:spcAft>
                          <a:spcPts val="0"/>
                        </a:spcAft>
                        <a:buClrTx/>
                        <a:buSzTx/>
                        <a:buFontTx/>
                        <a:buNone/>
                        <a:tabLst/>
                        <a:defRPr/>
                      </a:pPr>
                      <a:r>
                        <a:rPr lang="en-US" sz="1000" u="none" strike="noStrike" dirty="0" smtClean="0">
                          <a:effectLst/>
                        </a:rPr>
                        <a:t>Health</a:t>
                      </a:r>
                      <a:r>
                        <a:rPr lang="en-US" sz="1000" u="none" strike="noStrike" baseline="0" dirty="0" smtClean="0">
                          <a:effectLst/>
                        </a:rPr>
                        <a:t> Service</a:t>
                      </a:r>
                      <a:endParaRPr lang="en-US" sz="1000" b="0" i="0" u="none" strike="noStrike" dirty="0" smtClean="0">
                        <a:solidFill>
                          <a:srgbClr val="9C0006"/>
                        </a:solidFill>
                        <a:effectLst/>
                        <a:latin typeface="Calibri" panose="020F0502020204030204" pitchFamily="34" charset="0"/>
                      </a:endParaRPr>
                    </a:p>
                  </a:txBody>
                  <a:tcPr marL="8230" marR="8230" marT="8227" marB="0" anchor="b">
                    <a:noFill/>
                  </a:tcPr>
                </a:tc>
                <a:tc>
                  <a:txBody>
                    <a:bodyPr/>
                    <a:lstStyle/>
                    <a:p>
                      <a:pPr algn="ctr" fontAlgn="b"/>
                      <a:r>
                        <a:rPr lang="en-US" sz="1000" u="none" strike="noStrike" dirty="0" smtClean="0">
                          <a:effectLst/>
                        </a:rPr>
                        <a:t>STL</a:t>
                      </a:r>
                      <a:endParaRPr lang="en-US" sz="1000" b="0" i="0" u="none" strike="noStrike" dirty="0">
                        <a:solidFill>
                          <a:srgbClr val="9C0006"/>
                        </a:solidFill>
                        <a:effectLst/>
                        <a:latin typeface="Calibri" panose="020F0502020204030204" pitchFamily="34" charset="0"/>
                      </a:endParaRPr>
                    </a:p>
                  </a:txBody>
                  <a:tcPr marL="8230" marR="8230" marT="8227" marB="0" anchor="b">
                    <a:noFill/>
                  </a:tcPr>
                </a:tc>
                <a:tc>
                  <a:txBody>
                    <a:bodyPr/>
                    <a:lstStyle/>
                    <a:p>
                      <a:pPr algn="ctr" fontAlgn="ctr"/>
                      <a:r>
                        <a:rPr lang="en-US" sz="1000" u="none" strike="noStrike" dirty="0">
                          <a:effectLst/>
                        </a:rPr>
                        <a:t>{ </a:t>
                      </a:r>
                      <a:r>
                        <a:rPr lang="en-US" sz="1000" u="none" strike="noStrike" dirty="0" err="1">
                          <a:effectLst/>
                        </a:rPr>
                        <a:t>CLoc</a:t>
                      </a:r>
                      <a:r>
                        <a:rPr lang="en-US" sz="1000" u="none" strike="noStrike" dirty="0">
                          <a:effectLst/>
                        </a:rPr>
                        <a:t>: </a:t>
                      </a:r>
                      <a:r>
                        <a:rPr lang="en-US" sz="1000" u="none" strike="noStrike" dirty="0" smtClean="0">
                          <a:effectLst/>
                        </a:rPr>
                        <a:t>Mill Ave. &amp; 7th St., </a:t>
                      </a:r>
                      <a:r>
                        <a:rPr lang="en-US" sz="1000" u="none" strike="noStrike" dirty="0">
                          <a:effectLst/>
                        </a:rPr>
                        <a:t>Tempe, ; </a:t>
                      </a:r>
                      <a:r>
                        <a:rPr lang="en-US" sz="1000" u="none" strike="noStrike" dirty="0" err="1">
                          <a:effectLst/>
                        </a:rPr>
                        <a:t>Current_TimeStamp</a:t>
                      </a:r>
                      <a:r>
                        <a:rPr lang="en-US" sz="1000" u="none" strike="noStrike" dirty="0">
                          <a:effectLst/>
                        </a:rPr>
                        <a:t>:  </a:t>
                      </a:r>
                      <a:r>
                        <a:rPr lang="en-US" sz="1000" u="none" strike="noStrike" dirty="0" smtClean="0">
                          <a:effectLst/>
                        </a:rPr>
                        <a:t>01:00:00 am </a:t>
                      </a:r>
                      <a:r>
                        <a:rPr lang="en-US" sz="1000" u="none" strike="noStrike" dirty="0">
                          <a:effectLst/>
                        </a:rPr>
                        <a:t>&lt; Time </a:t>
                      </a:r>
                      <a:r>
                        <a:rPr lang="en-US" sz="1000" u="none" strike="noStrike" dirty="0" smtClean="0">
                          <a:effectLst/>
                        </a:rPr>
                        <a:t>&lt;</a:t>
                      </a:r>
                      <a:r>
                        <a:rPr lang="en-US" sz="1000" u="none" strike="noStrike" baseline="0" dirty="0" smtClean="0">
                          <a:effectLst/>
                        </a:rPr>
                        <a:t> </a:t>
                      </a:r>
                      <a:r>
                        <a:rPr lang="en-US" sz="1000" u="none" strike="noStrike" dirty="0" smtClean="0">
                          <a:effectLst/>
                        </a:rPr>
                        <a:t>11:59:00 pm}</a:t>
                      </a:r>
                      <a:endParaRPr lang="en-US" sz="1000" b="0" i="0" u="none" strike="noStrike" dirty="0">
                        <a:solidFill>
                          <a:srgbClr val="9C0006"/>
                        </a:solidFill>
                        <a:effectLst/>
                        <a:latin typeface="Calibri" panose="020F0502020204030204" pitchFamily="34" charset="0"/>
                      </a:endParaRPr>
                    </a:p>
                  </a:txBody>
                  <a:tcPr marL="8230" marR="8230" marT="8227" marB="0" anchor="ctr">
                    <a:noFill/>
                  </a:tcPr>
                </a:tc>
                <a:tc>
                  <a:txBody>
                    <a:bodyPr/>
                    <a:lstStyle/>
                    <a:p>
                      <a:pPr algn="ctr" fontAlgn="b"/>
                      <a:r>
                        <a:rPr lang="en-US" sz="1000" u="none" strike="noStrike" dirty="0">
                          <a:effectLst/>
                        </a:rPr>
                        <a:t>Update</a:t>
                      </a:r>
                      <a:endParaRPr lang="en-US" sz="1000" b="0" i="0" u="none" strike="noStrike" dirty="0">
                        <a:solidFill>
                          <a:srgbClr val="9C0006"/>
                        </a:solidFill>
                        <a:effectLst/>
                        <a:latin typeface="Calibri" panose="020F0502020204030204" pitchFamily="34" charset="0"/>
                      </a:endParaRPr>
                    </a:p>
                  </a:txBody>
                  <a:tcPr marL="8230" marR="8230" marT="8227" marB="0" anchor="b">
                    <a:noFill/>
                  </a:tcPr>
                </a:tc>
                <a:tc>
                  <a:txBody>
                    <a:bodyPr/>
                    <a:lstStyle/>
                    <a:p>
                      <a:pPr algn="ctr" fontAlgn="b"/>
                      <a:r>
                        <a:rPr lang="en-US" sz="1000" u="none" strike="noStrike" dirty="0" smtClean="0">
                          <a:effectLst/>
                        </a:rPr>
                        <a:t>Permit</a:t>
                      </a:r>
                      <a:endParaRPr lang="en-US" sz="1000" b="0" i="0" u="none" strike="noStrike" dirty="0">
                        <a:solidFill>
                          <a:srgbClr val="9C0006"/>
                        </a:solidFill>
                        <a:effectLst/>
                        <a:latin typeface="Calibri" panose="020F0502020204030204" pitchFamily="34" charset="0"/>
                      </a:endParaRPr>
                    </a:p>
                  </a:txBody>
                  <a:tcPr marL="8230" marR="8230" marT="8227" marB="0" anchor="b">
                    <a:noFill/>
                  </a:tcPr>
                </a:tc>
              </a:tr>
              <a:tr h="484605">
                <a:tc>
                  <a:txBody>
                    <a:bodyPr/>
                    <a:lstStyle/>
                    <a:p>
                      <a:pPr algn="ctr" fontAlgn="b"/>
                      <a:r>
                        <a:rPr lang="en-US" sz="1000" u="none" strike="noStrike" dirty="0" smtClean="0">
                          <a:effectLst/>
                        </a:rPr>
                        <a:t>3</a:t>
                      </a:r>
                      <a:endParaRPr lang="en-US" sz="1000" b="0" i="0" u="none" strike="noStrike" dirty="0">
                        <a:solidFill>
                          <a:srgbClr val="000000"/>
                        </a:solidFill>
                        <a:effectLst/>
                        <a:latin typeface="Calibri" panose="020F0502020204030204" pitchFamily="34" charset="0"/>
                      </a:endParaRPr>
                    </a:p>
                  </a:txBody>
                  <a:tcPr marL="8230" marR="8230" marT="8227" marB="0" anchor="b">
                    <a:noFill/>
                  </a:tcPr>
                </a:tc>
                <a:tc>
                  <a:txBody>
                    <a:bodyPr/>
                    <a:lstStyle/>
                    <a:p>
                      <a:pPr algn="ctr" fontAlgn="b"/>
                      <a:r>
                        <a:rPr lang="en-US" sz="1000" u="none" strike="noStrike" dirty="0" smtClean="0">
                          <a:effectLst/>
                        </a:rPr>
                        <a:t>CV</a:t>
                      </a:r>
                      <a:endParaRPr lang="en-US" sz="1000" b="0" i="0" u="none" strike="noStrike" dirty="0">
                        <a:solidFill>
                          <a:srgbClr val="000000"/>
                        </a:solidFill>
                        <a:effectLst/>
                        <a:latin typeface="Calibri" panose="020F0502020204030204" pitchFamily="34" charset="0"/>
                      </a:endParaRPr>
                    </a:p>
                  </a:txBody>
                  <a:tcPr marL="8230" marR="8230" marT="8227" marB="0" anchor="b">
                    <a:noFill/>
                  </a:tcPr>
                </a:tc>
                <a:tc>
                  <a:txBody>
                    <a:bodyPr/>
                    <a:lstStyle/>
                    <a:p>
                      <a:pPr algn="ctr" fontAlgn="b"/>
                      <a:r>
                        <a:rPr lang="en-US" sz="1000" u="none" strike="noStrike" dirty="0" smtClean="0">
                          <a:effectLst/>
                        </a:rPr>
                        <a:t>Direction Service</a:t>
                      </a:r>
                      <a:endParaRPr lang="en-US" sz="1000" b="0" i="0" u="none" strike="noStrike" dirty="0">
                        <a:solidFill>
                          <a:srgbClr val="000000"/>
                        </a:solidFill>
                        <a:effectLst/>
                        <a:latin typeface="Calibri" panose="020F0502020204030204" pitchFamily="34" charset="0"/>
                      </a:endParaRPr>
                    </a:p>
                  </a:txBody>
                  <a:tcPr marL="8230" marR="8230" marT="8227" marB="0" anchor="b">
                    <a:noFill/>
                  </a:tcPr>
                </a:tc>
                <a:tc>
                  <a:txBody>
                    <a:bodyPr/>
                    <a:lstStyle/>
                    <a:p>
                      <a:pPr algn="ctr" fontAlgn="b"/>
                      <a:r>
                        <a:rPr lang="en-US" sz="1000" u="none" strike="noStrike" dirty="0">
                          <a:effectLst/>
                        </a:rPr>
                        <a:t>GN</a:t>
                      </a:r>
                      <a:endParaRPr lang="en-US" sz="1000" b="0" i="0" u="none" strike="noStrike" dirty="0">
                        <a:solidFill>
                          <a:srgbClr val="000000"/>
                        </a:solidFill>
                        <a:effectLst/>
                        <a:latin typeface="Calibri" panose="020F0502020204030204" pitchFamily="34" charset="0"/>
                      </a:endParaRPr>
                    </a:p>
                  </a:txBody>
                  <a:tcPr marL="8230" marR="8230" marT="8227" marB="0" anchor="b">
                    <a:noFill/>
                  </a:tcPr>
                </a:tc>
                <a:tc>
                  <a:txBody>
                    <a:bodyPr/>
                    <a:lstStyle/>
                    <a:p>
                      <a:pPr algn="ctr" fontAlgn="ctr"/>
                      <a:r>
                        <a:rPr lang="en-US" sz="1000" u="none" strike="noStrike" dirty="0">
                          <a:effectLst/>
                        </a:rPr>
                        <a:t>{ </a:t>
                      </a:r>
                      <a:r>
                        <a:rPr lang="en-US" sz="1000" u="none" strike="noStrike" dirty="0" err="1">
                          <a:effectLst/>
                        </a:rPr>
                        <a:t>CLoc</a:t>
                      </a:r>
                      <a:r>
                        <a:rPr lang="en-US" sz="1000" u="none" strike="noStrike" dirty="0">
                          <a:effectLst/>
                        </a:rPr>
                        <a:t>: </a:t>
                      </a:r>
                      <a:r>
                        <a:rPr lang="en-US" sz="1000" u="none" strike="noStrike" dirty="0" smtClean="0">
                          <a:effectLst/>
                        </a:rPr>
                        <a:t>McClintock Drive &amp; Apache Blvd., Tempe,</a:t>
                      </a:r>
                      <a:r>
                        <a:rPr lang="en-US" sz="1000" u="none" strike="noStrike" baseline="0" dirty="0" smtClean="0">
                          <a:effectLst/>
                        </a:rPr>
                        <a:t> AZ</a:t>
                      </a:r>
                      <a:r>
                        <a:rPr lang="en-US" sz="1000" u="none" strike="noStrike" dirty="0" smtClean="0">
                          <a:effectLst/>
                        </a:rPr>
                        <a:t>; </a:t>
                      </a:r>
                      <a:r>
                        <a:rPr lang="en-US" sz="1000" u="none" strike="noStrike" dirty="0" err="1">
                          <a:effectLst/>
                        </a:rPr>
                        <a:t>Current_TimeStamp</a:t>
                      </a:r>
                      <a:r>
                        <a:rPr lang="en-US" sz="1000" u="none" strike="noStrike" dirty="0">
                          <a:effectLst/>
                        </a:rPr>
                        <a:t>:  </a:t>
                      </a:r>
                      <a:r>
                        <a:rPr lang="en-US" sz="1000" u="none" strike="noStrike" dirty="0" smtClean="0">
                          <a:effectLst/>
                        </a:rPr>
                        <a:t>09:00:00 am &lt; </a:t>
                      </a:r>
                      <a:r>
                        <a:rPr lang="en-US" sz="1000" u="none" strike="noStrike" dirty="0">
                          <a:effectLst/>
                        </a:rPr>
                        <a:t>Time &lt; </a:t>
                      </a:r>
                      <a:r>
                        <a:rPr lang="en-US" sz="1000" u="none" strike="noStrike" dirty="0" smtClean="0">
                          <a:effectLst/>
                        </a:rPr>
                        <a:t>07:59:00 pm}</a:t>
                      </a:r>
                      <a:endParaRPr lang="en-US" sz="1000" b="0" i="0" u="none" strike="noStrike" dirty="0">
                        <a:solidFill>
                          <a:srgbClr val="000000"/>
                        </a:solidFill>
                        <a:effectLst/>
                        <a:latin typeface="Calibri" panose="020F0502020204030204" pitchFamily="34" charset="0"/>
                      </a:endParaRPr>
                    </a:p>
                  </a:txBody>
                  <a:tcPr marL="8230" marR="8230" marT="8227" marB="0" anchor="ctr">
                    <a:noFill/>
                  </a:tcPr>
                </a:tc>
                <a:tc>
                  <a:txBody>
                    <a:bodyPr/>
                    <a:lstStyle/>
                    <a:p>
                      <a:pPr algn="ctr" fontAlgn="b"/>
                      <a:r>
                        <a:rPr lang="en-US" sz="1000" u="none" strike="noStrike" dirty="0" smtClean="0">
                          <a:effectLst/>
                        </a:rPr>
                        <a:t>Access</a:t>
                      </a:r>
                      <a:endParaRPr lang="en-US" sz="1000" b="0" i="0" u="none" strike="noStrike" dirty="0">
                        <a:solidFill>
                          <a:srgbClr val="000000"/>
                        </a:solidFill>
                        <a:effectLst/>
                        <a:latin typeface="Calibri" panose="020F0502020204030204" pitchFamily="34" charset="0"/>
                      </a:endParaRPr>
                    </a:p>
                  </a:txBody>
                  <a:tcPr marL="8230" marR="8230" marT="8227" marB="0" anchor="b">
                    <a:noFill/>
                  </a:tcPr>
                </a:tc>
                <a:tc>
                  <a:txBody>
                    <a:bodyPr/>
                    <a:lstStyle/>
                    <a:p>
                      <a:pPr algn="ctr" fontAlgn="b"/>
                      <a:r>
                        <a:rPr lang="en-US" sz="1000" u="none" strike="noStrike" dirty="0">
                          <a:effectLst/>
                        </a:rPr>
                        <a:t>Permit</a:t>
                      </a:r>
                      <a:endParaRPr lang="en-US" sz="1000" b="0" i="0" u="none" strike="noStrike" dirty="0">
                        <a:solidFill>
                          <a:srgbClr val="000000"/>
                        </a:solidFill>
                        <a:effectLst/>
                        <a:latin typeface="Calibri" panose="020F0502020204030204" pitchFamily="34" charset="0"/>
                      </a:endParaRPr>
                    </a:p>
                  </a:txBody>
                  <a:tcPr marL="8230" marR="8230" marT="8227" marB="0" anchor="b">
                    <a:noFill/>
                  </a:tcPr>
                </a:tc>
              </a:tr>
              <a:tr h="484605">
                <a:tc>
                  <a:txBody>
                    <a:bodyPr/>
                    <a:lstStyle/>
                    <a:p>
                      <a:pPr algn="ctr" fontAlgn="b"/>
                      <a:r>
                        <a:rPr lang="en-US" sz="1000" b="0" i="0" u="none" strike="noStrike" dirty="0" smtClean="0">
                          <a:solidFill>
                            <a:schemeClr val="tx1"/>
                          </a:solidFill>
                          <a:effectLst/>
                          <a:latin typeface="Calibri" panose="020F0502020204030204" pitchFamily="34" charset="0"/>
                        </a:rPr>
                        <a:t>4</a:t>
                      </a:r>
                      <a:endParaRPr lang="en-US" sz="1000" b="0" i="0" u="none" strike="noStrike" dirty="0">
                        <a:solidFill>
                          <a:schemeClr val="tx1"/>
                        </a:solidFill>
                        <a:effectLst/>
                        <a:latin typeface="Calibri" panose="020F0502020204030204" pitchFamily="34" charset="0"/>
                      </a:endParaRPr>
                    </a:p>
                  </a:txBody>
                  <a:tcPr marL="8230" marR="8230" marT="8227" marB="0" anchor="b">
                    <a:noFill/>
                  </a:tcPr>
                </a:tc>
                <a:tc>
                  <a:txBody>
                    <a:bodyPr/>
                    <a:lstStyle/>
                    <a:p>
                      <a:pPr algn="ctr" fontAlgn="b"/>
                      <a:r>
                        <a:rPr lang="en-US" sz="1000" u="none" strike="noStrike" dirty="0">
                          <a:effectLst/>
                        </a:rPr>
                        <a:t>ECV,CV</a:t>
                      </a:r>
                      <a:endParaRPr lang="en-US" sz="1000" b="0" i="0" u="none" strike="noStrike" dirty="0">
                        <a:solidFill>
                          <a:srgbClr val="9C0006"/>
                        </a:solidFill>
                        <a:effectLst/>
                        <a:latin typeface="Calibri" panose="020F0502020204030204" pitchFamily="34" charset="0"/>
                      </a:endParaRPr>
                    </a:p>
                  </a:txBody>
                  <a:tcPr marL="8230" marR="8230" marT="8227" marB="0" anchor="b">
                    <a:noFill/>
                  </a:tcPr>
                </a:tc>
                <a:tc>
                  <a:txBody>
                    <a:bodyPr/>
                    <a:lstStyle/>
                    <a:p>
                      <a:pPr algn="ctr" fontAlgn="ctr"/>
                      <a:r>
                        <a:rPr lang="en-US" sz="1000" u="none" strike="noStrike" dirty="0" smtClean="0">
                          <a:effectLst/>
                        </a:rPr>
                        <a:t>Direction Service</a:t>
                      </a:r>
                      <a:endParaRPr lang="en-US" sz="1000" b="0" i="0" u="none" strike="noStrike" dirty="0">
                        <a:solidFill>
                          <a:srgbClr val="9C0006"/>
                        </a:solidFill>
                        <a:effectLst/>
                        <a:latin typeface="Calibri" panose="020F0502020204030204" pitchFamily="34" charset="0"/>
                      </a:endParaRPr>
                    </a:p>
                  </a:txBody>
                  <a:tcPr marL="8230" marR="8230" marT="8227" marB="0" anchor="b">
                    <a:noFill/>
                  </a:tcPr>
                </a:tc>
                <a:tc>
                  <a:txBody>
                    <a:bodyPr/>
                    <a:lstStyle/>
                    <a:p>
                      <a:pPr algn="ctr" fontAlgn="b"/>
                      <a:r>
                        <a:rPr lang="en-US" sz="1000" u="none" strike="noStrike" dirty="0">
                          <a:effectLst/>
                        </a:rPr>
                        <a:t>GN</a:t>
                      </a:r>
                      <a:endParaRPr lang="en-US" sz="1000" b="0" i="0" u="none" strike="noStrike" dirty="0">
                        <a:solidFill>
                          <a:srgbClr val="9C0006"/>
                        </a:solidFill>
                        <a:effectLst/>
                        <a:latin typeface="Calibri" panose="020F0502020204030204" pitchFamily="34" charset="0"/>
                      </a:endParaRPr>
                    </a:p>
                  </a:txBody>
                  <a:tcPr marL="8230" marR="8230" marT="8227" marB="0" anchor="b">
                    <a:noFill/>
                  </a:tcPr>
                </a:tc>
                <a:tc>
                  <a:txBody>
                    <a:bodyPr/>
                    <a:lstStyle/>
                    <a:p>
                      <a:pPr algn="ctr" fontAlgn="ctr"/>
                      <a:r>
                        <a:rPr lang="en-US" sz="1000" u="none" strike="noStrike" dirty="0">
                          <a:effectLst/>
                        </a:rPr>
                        <a:t>{ </a:t>
                      </a:r>
                      <a:r>
                        <a:rPr lang="en-US" sz="1000" u="none" strike="noStrike" dirty="0" err="1">
                          <a:effectLst/>
                        </a:rPr>
                        <a:t>CLoc</a:t>
                      </a:r>
                      <a:r>
                        <a:rPr lang="en-US" sz="1000" u="none" strike="noStrike" dirty="0">
                          <a:effectLst/>
                        </a:rPr>
                        <a:t>: </a:t>
                      </a:r>
                      <a:r>
                        <a:rPr lang="en-US" sz="1000" u="none" strike="noStrike" dirty="0" smtClean="0">
                          <a:effectLst/>
                        </a:rPr>
                        <a:t>McClintock Drive &amp; Apache Blvd., Tempe,</a:t>
                      </a:r>
                      <a:r>
                        <a:rPr lang="en-US" sz="1000" u="none" strike="noStrike" baseline="0" dirty="0" smtClean="0">
                          <a:effectLst/>
                        </a:rPr>
                        <a:t> AZ</a:t>
                      </a:r>
                      <a:r>
                        <a:rPr lang="en-US" sz="1000" u="none" strike="noStrike" dirty="0" smtClean="0">
                          <a:effectLst/>
                        </a:rPr>
                        <a:t>; </a:t>
                      </a:r>
                      <a:r>
                        <a:rPr lang="en-US" sz="1000" u="none" strike="noStrike" dirty="0" err="1">
                          <a:effectLst/>
                        </a:rPr>
                        <a:t>Current_TimeStamp</a:t>
                      </a:r>
                      <a:r>
                        <a:rPr lang="en-US" sz="1000" u="none" strike="noStrike" dirty="0">
                          <a:effectLst/>
                        </a:rPr>
                        <a:t>:  </a:t>
                      </a:r>
                      <a:r>
                        <a:rPr lang="en-US" sz="1000" u="none" strike="noStrike" dirty="0" smtClean="0">
                          <a:effectLst/>
                        </a:rPr>
                        <a:t>01:00:00 am &lt; </a:t>
                      </a:r>
                      <a:r>
                        <a:rPr lang="en-US" sz="1000" u="none" strike="noStrike" dirty="0">
                          <a:effectLst/>
                        </a:rPr>
                        <a:t>Time &lt; </a:t>
                      </a:r>
                      <a:r>
                        <a:rPr lang="en-US" sz="1000" u="none" strike="noStrike" dirty="0" smtClean="0">
                          <a:effectLst/>
                        </a:rPr>
                        <a:t>11:59:00 pm}</a:t>
                      </a:r>
                      <a:endParaRPr lang="en-US" sz="1000" b="0" i="0" u="none" strike="noStrike" dirty="0">
                        <a:solidFill>
                          <a:srgbClr val="9C0006"/>
                        </a:solidFill>
                        <a:effectLst/>
                        <a:latin typeface="Calibri" panose="020F0502020204030204" pitchFamily="34" charset="0"/>
                      </a:endParaRPr>
                    </a:p>
                  </a:txBody>
                  <a:tcPr marL="8230" marR="8230" marT="8227" marB="0" anchor="ctr">
                    <a:noFill/>
                  </a:tcPr>
                </a:tc>
                <a:tc>
                  <a:txBody>
                    <a:bodyPr/>
                    <a:lstStyle/>
                    <a:p>
                      <a:pPr algn="ctr" fontAlgn="b"/>
                      <a:r>
                        <a:rPr lang="en-US" sz="1000" u="none" strike="noStrike" dirty="0" smtClean="0">
                          <a:effectLst/>
                        </a:rPr>
                        <a:t>Access</a:t>
                      </a:r>
                      <a:endParaRPr lang="en-US" sz="1000" b="0" i="0" u="none" strike="noStrike" dirty="0">
                        <a:solidFill>
                          <a:srgbClr val="9C0006"/>
                        </a:solidFill>
                        <a:effectLst/>
                        <a:latin typeface="Calibri" panose="020F0502020204030204" pitchFamily="34" charset="0"/>
                      </a:endParaRPr>
                    </a:p>
                  </a:txBody>
                  <a:tcPr marL="8230" marR="8230" marT="8227" marB="0" anchor="b">
                    <a:noFill/>
                  </a:tcPr>
                </a:tc>
                <a:tc>
                  <a:txBody>
                    <a:bodyPr/>
                    <a:lstStyle/>
                    <a:p>
                      <a:pPr algn="ctr" fontAlgn="b"/>
                      <a:r>
                        <a:rPr lang="en-US" sz="1000" u="none" strike="noStrike" dirty="0" smtClean="0">
                          <a:effectLst/>
                        </a:rPr>
                        <a:t>Permit</a:t>
                      </a:r>
                      <a:endParaRPr lang="en-US" sz="1000" b="0" i="0" u="none" strike="noStrike" dirty="0">
                        <a:solidFill>
                          <a:srgbClr val="9C0006"/>
                        </a:solidFill>
                        <a:effectLst/>
                        <a:latin typeface="Calibri" panose="020F0502020204030204" pitchFamily="34" charset="0"/>
                      </a:endParaRPr>
                    </a:p>
                  </a:txBody>
                  <a:tcPr marL="8230" marR="8230" marT="8227" marB="0" anchor="b">
                    <a:noFill/>
                  </a:tcPr>
                </a:tc>
              </a:tr>
              <a:tr h="484605">
                <a:tc>
                  <a:txBody>
                    <a:bodyPr/>
                    <a:lstStyle/>
                    <a:p>
                      <a:pPr algn="ctr" fontAlgn="b"/>
                      <a:r>
                        <a:rPr lang="en-US" sz="1000" b="0" i="0" u="none" strike="noStrike" dirty="0" smtClean="0">
                          <a:solidFill>
                            <a:srgbClr val="000000"/>
                          </a:solidFill>
                          <a:effectLst/>
                          <a:latin typeface="Calibri" panose="020F0502020204030204" pitchFamily="34" charset="0"/>
                        </a:rPr>
                        <a:t>5</a:t>
                      </a:r>
                      <a:endParaRPr lang="en-US" sz="1000" b="0" i="0" u="none" strike="noStrike" dirty="0">
                        <a:solidFill>
                          <a:srgbClr val="000000"/>
                        </a:solidFill>
                        <a:effectLst/>
                        <a:latin typeface="Calibri" panose="020F0502020204030204" pitchFamily="34" charset="0"/>
                      </a:endParaRPr>
                    </a:p>
                  </a:txBody>
                  <a:tcPr marL="8230" marR="8230" marT="8227" marB="0" anchor="b">
                    <a:noFill/>
                  </a:tcPr>
                </a:tc>
                <a:tc>
                  <a:txBody>
                    <a:bodyPr/>
                    <a:lstStyle/>
                    <a:p>
                      <a:pPr algn="ctr" fontAlgn="b"/>
                      <a:r>
                        <a:rPr lang="en-US" sz="1000" u="none" strike="noStrike" dirty="0" smtClean="0">
                          <a:effectLst/>
                        </a:rPr>
                        <a:t>ECV, CV</a:t>
                      </a:r>
                      <a:endParaRPr lang="en-US" sz="1000" b="0" i="0" u="none" strike="noStrike" dirty="0">
                        <a:solidFill>
                          <a:srgbClr val="000000"/>
                        </a:solidFill>
                        <a:effectLst/>
                        <a:latin typeface="Calibri" panose="020F0502020204030204" pitchFamily="34" charset="0"/>
                      </a:endParaRPr>
                    </a:p>
                  </a:txBody>
                  <a:tcPr marL="8230" marR="8230" marT="8227" marB="0" anchor="b">
                    <a:noFill/>
                  </a:tcPr>
                </a:tc>
                <a:tc>
                  <a:txBody>
                    <a:bodyPr/>
                    <a:lstStyle/>
                    <a:p>
                      <a:pPr algn="ctr" fontAlgn="ctr"/>
                      <a:r>
                        <a:rPr lang="en-US" sz="1000" u="none" strike="noStrike" dirty="0" smtClean="0">
                          <a:effectLst/>
                        </a:rPr>
                        <a:t>Direction Service</a:t>
                      </a:r>
                      <a:endParaRPr lang="en-US" sz="1000" b="0" i="0" u="none" strike="noStrike" dirty="0">
                        <a:solidFill>
                          <a:srgbClr val="9C0006"/>
                        </a:solidFill>
                        <a:effectLst/>
                        <a:latin typeface="Calibri" panose="020F0502020204030204" pitchFamily="34" charset="0"/>
                      </a:endParaRPr>
                    </a:p>
                  </a:txBody>
                  <a:tcPr marL="8230" marR="8230" marT="8227" marB="0" anchor="b">
                    <a:noFill/>
                  </a:tcPr>
                </a:tc>
                <a:tc>
                  <a:txBody>
                    <a:bodyPr/>
                    <a:lstStyle/>
                    <a:p>
                      <a:pPr algn="ctr" fontAlgn="b"/>
                      <a:r>
                        <a:rPr lang="en-US" sz="1000" u="none" strike="noStrike" dirty="0" smtClean="0">
                          <a:effectLst/>
                        </a:rPr>
                        <a:t>GN</a:t>
                      </a:r>
                      <a:endParaRPr lang="en-US" sz="1000" b="0" i="0" u="none" strike="noStrike" dirty="0">
                        <a:solidFill>
                          <a:srgbClr val="000000"/>
                        </a:solidFill>
                        <a:effectLst/>
                        <a:latin typeface="Calibri" panose="020F0502020204030204" pitchFamily="34" charset="0"/>
                      </a:endParaRPr>
                    </a:p>
                  </a:txBody>
                  <a:tcPr marL="8230" marR="8230" marT="8227" marB="0" anchor="b">
                    <a:noFill/>
                  </a:tcPr>
                </a:tc>
                <a:tc>
                  <a:txBody>
                    <a:bodyPr/>
                    <a:lstStyle/>
                    <a:p>
                      <a:pPr algn="ctr" fontAlgn="ctr"/>
                      <a:r>
                        <a:rPr lang="en-US" sz="1000" u="none" strike="noStrike" dirty="0">
                          <a:effectLst/>
                        </a:rPr>
                        <a:t>{ </a:t>
                      </a:r>
                      <a:r>
                        <a:rPr lang="en-US" sz="1000" u="none" strike="noStrike" dirty="0" err="1">
                          <a:effectLst/>
                        </a:rPr>
                        <a:t>CLoc</a:t>
                      </a:r>
                      <a:r>
                        <a:rPr lang="en-US" sz="1000" u="none" strike="noStrike" dirty="0">
                          <a:effectLst/>
                        </a:rPr>
                        <a:t>: </a:t>
                      </a:r>
                      <a:r>
                        <a:rPr lang="en-US" sz="1000" u="none" strike="noStrike" dirty="0" smtClean="0">
                          <a:effectLst/>
                        </a:rPr>
                        <a:t>McClintock Drive &amp; Apache Blvd., Tempe,</a:t>
                      </a:r>
                      <a:r>
                        <a:rPr lang="en-US" sz="1000" u="none" strike="noStrike" baseline="0" dirty="0" smtClean="0">
                          <a:effectLst/>
                        </a:rPr>
                        <a:t> AZ</a:t>
                      </a:r>
                      <a:r>
                        <a:rPr lang="en-US" sz="1000" u="none" strike="noStrike" dirty="0" smtClean="0">
                          <a:effectLst/>
                        </a:rPr>
                        <a:t>; </a:t>
                      </a:r>
                      <a:r>
                        <a:rPr lang="en-US" sz="1000" u="none" strike="noStrike" dirty="0" err="1">
                          <a:effectLst/>
                        </a:rPr>
                        <a:t>Current_TimeStamp</a:t>
                      </a:r>
                      <a:r>
                        <a:rPr lang="en-US" sz="1000" u="none" strike="noStrike" dirty="0">
                          <a:effectLst/>
                        </a:rPr>
                        <a:t>:  </a:t>
                      </a:r>
                      <a:r>
                        <a:rPr lang="en-US" sz="1000" u="none" strike="noStrike" dirty="0" smtClean="0">
                          <a:effectLst/>
                        </a:rPr>
                        <a:t>09:00:00 am &lt; </a:t>
                      </a:r>
                      <a:r>
                        <a:rPr lang="en-US" sz="1000" u="none" strike="noStrike" dirty="0">
                          <a:effectLst/>
                        </a:rPr>
                        <a:t>Time &lt; </a:t>
                      </a:r>
                      <a:r>
                        <a:rPr lang="en-US" sz="1000" u="none" strike="noStrike" dirty="0" smtClean="0">
                          <a:effectLst/>
                        </a:rPr>
                        <a:t>06:00:00 pm}</a:t>
                      </a:r>
                      <a:endParaRPr lang="en-US" sz="1000" b="0" i="0" u="none" strike="noStrike" dirty="0">
                        <a:solidFill>
                          <a:srgbClr val="000000"/>
                        </a:solidFill>
                        <a:effectLst/>
                        <a:latin typeface="Calibri" panose="020F0502020204030204" pitchFamily="34" charset="0"/>
                      </a:endParaRPr>
                    </a:p>
                  </a:txBody>
                  <a:tcPr marL="8230" marR="8230" marT="8227" marB="0" anchor="ctr">
                    <a:noFill/>
                  </a:tcPr>
                </a:tc>
                <a:tc>
                  <a:txBody>
                    <a:bodyPr/>
                    <a:lstStyle/>
                    <a:p>
                      <a:pPr algn="ctr" fontAlgn="b"/>
                      <a:r>
                        <a:rPr lang="en-US" sz="1000" u="none" strike="noStrike" dirty="0" smtClean="0">
                          <a:effectLst/>
                        </a:rPr>
                        <a:t>Update</a:t>
                      </a:r>
                      <a:endParaRPr lang="en-US" sz="1000" b="0" i="0" u="none" strike="noStrike" dirty="0">
                        <a:solidFill>
                          <a:srgbClr val="000000"/>
                        </a:solidFill>
                        <a:effectLst/>
                        <a:latin typeface="Calibri" panose="020F0502020204030204" pitchFamily="34" charset="0"/>
                      </a:endParaRPr>
                    </a:p>
                  </a:txBody>
                  <a:tcPr marL="8230" marR="8230" marT="8227" marB="0" anchor="b">
                    <a:noFill/>
                  </a:tcPr>
                </a:tc>
                <a:tc>
                  <a:txBody>
                    <a:bodyPr/>
                    <a:lstStyle/>
                    <a:p>
                      <a:pPr algn="ctr" fontAlgn="b"/>
                      <a:r>
                        <a:rPr lang="en-US" sz="1000" u="none" strike="noStrike" dirty="0">
                          <a:effectLst/>
                        </a:rPr>
                        <a:t>Deny</a:t>
                      </a:r>
                      <a:endParaRPr lang="en-US" sz="1000" b="0" i="0" u="none" strike="noStrike" dirty="0">
                        <a:solidFill>
                          <a:srgbClr val="000000"/>
                        </a:solidFill>
                        <a:effectLst/>
                        <a:latin typeface="Calibri" panose="020F0502020204030204" pitchFamily="34" charset="0"/>
                      </a:endParaRPr>
                    </a:p>
                  </a:txBody>
                  <a:tcPr marL="8230" marR="8230" marT="8227" marB="0" anchor="b">
                    <a:noFill/>
                  </a:tcPr>
                </a:tc>
              </a:tr>
              <a:tr h="484605">
                <a:tc>
                  <a:txBody>
                    <a:bodyPr/>
                    <a:lstStyle/>
                    <a:p>
                      <a:pPr algn="ctr" fontAlgn="b"/>
                      <a:r>
                        <a:rPr lang="en-US" sz="1000" b="0" i="0" u="none" strike="noStrike" dirty="0" smtClean="0">
                          <a:solidFill>
                            <a:schemeClr val="tx1"/>
                          </a:solidFill>
                          <a:effectLst/>
                          <a:latin typeface="Calibri" panose="020F0502020204030204" pitchFamily="34" charset="0"/>
                        </a:rPr>
                        <a:t>6</a:t>
                      </a:r>
                      <a:endParaRPr lang="en-US" sz="1000" b="0" i="0" u="none" strike="noStrike" dirty="0">
                        <a:solidFill>
                          <a:schemeClr val="tx1"/>
                        </a:solidFill>
                        <a:effectLst/>
                        <a:latin typeface="Calibri" panose="020F0502020204030204" pitchFamily="34" charset="0"/>
                      </a:endParaRPr>
                    </a:p>
                  </a:txBody>
                  <a:tcPr marL="8230" marR="8230" marT="8227" marB="0" anchor="b">
                    <a:noFill/>
                  </a:tcPr>
                </a:tc>
                <a:tc>
                  <a:txBody>
                    <a:bodyPr/>
                    <a:lstStyle/>
                    <a:p>
                      <a:pPr algn="ctr" fontAlgn="b"/>
                      <a:r>
                        <a:rPr lang="en-US" sz="1000" u="none" strike="noStrike" dirty="0" smtClean="0">
                          <a:effectLst/>
                        </a:rPr>
                        <a:t>ECV, CV</a:t>
                      </a:r>
                      <a:endParaRPr lang="en-US" sz="1000" b="0" i="0" u="none" strike="noStrike" dirty="0">
                        <a:solidFill>
                          <a:srgbClr val="9C0006"/>
                        </a:solidFill>
                        <a:effectLst/>
                        <a:latin typeface="Calibri" panose="020F0502020204030204" pitchFamily="34" charset="0"/>
                      </a:endParaRPr>
                    </a:p>
                  </a:txBody>
                  <a:tcPr marL="8230" marR="8230" marT="8227" marB="0" anchor="b">
                    <a:noFill/>
                  </a:tcPr>
                </a:tc>
                <a:tc>
                  <a:txBody>
                    <a:bodyPr/>
                    <a:lstStyle/>
                    <a:p>
                      <a:pPr algn="ctr" fontAlgn="ctr"/>
                      <a:r>
                        <a:rPr lang="en-US" sz="1000" u="none" strike="noStrike" dirty="0" smtClean="0">
                          <a:effectLst/>
                        </a:rPr>
                        <a:t>User Profile</a:t>
                      </a:r>
                      <a:endParaRPr lang="en-US" sz="1000" b="0" i="0" u="none" strike="noStrike" dirty="0">
                        <a:solidFill>
                          <a:srgbClr val="9C0006"/>
                        </a:solidFill>
                        <a:effectLst/>
                        <a:latin typeface="Calibri" panose="020F0502020204030204" pitchFamily="34" charset="0"/>
                      </a:endParaRPr>
                    </a:p>
                  </a:txBody>
                  <a:tcPr marL="8230" marR="8230" marT="8227" marB="0" anchor="b">
                    <a:noFill/>
                  </a:tcPr>
                </a:tc>
                <a:tc>
                  <a:txBody>
                    <a:bodyPr/>
                    <a:lstStyle/>
                    <a:p>
                      <a:pPr algn="ctr" fontAlgn="b"/>
                      <a:r>
                        <a:rPr lang="en-US" sz="1000" u="none" strike="noStrike" dirty="0">
                          <a:effectLst/>
                        </a:rPr>
                        <a:t>STL</a:t>
                      </a:r>
                      <a:endParaRPr lang="en-US" sz="1000" b="0" i="0" u="none" strike="noStrike" dirty="0">
                        <a:solidFill>
                          <a:srgbClr val="9C0006"/>
                        </a:solidFill>
                        <a:effectLst/>
                        <a:latin typeface="Calibri" panose="020F0502020204030204" pitchFamily="34" charset="0"/>
                      </a:endParaRPr>
                    </a:p>
                  </a:txBody>
                  <a:tcPr marL="8230" marR="8230" marT="8227" marB="0" anchor="b">
                    <a:noFill/>
                  </a:tcPr>
                </a:tc>
                <a:tc>
                  <a:txBody>
                    <a:bodyPr/>
                    <a:lstStyle/>
                    <a:p>
                      <a:pPr algn="ctr" fontAlgn="ctr"/>
                      <a:r>
                        <a:rPr lang="en-US" sz="1000" u="none" strike="noStrike" dirty="0">
                          <a:effectLst/>
                        </a:rPr>
                        <a:t>{ </a:t>
                      </a:r>
                      <a:r>
                        <a:rPr lang="en-US" sz="1000" u="none" strike="noStrike" dirty="0" err="1">
                          <a:effectLst/>
                        </a:rPr>
                        <a:t>CLoc</a:t>
                      </a:r>
                      <a:r>
                        <a:rPr lang="en-US" sz="1000" u="none" strike="noStrike" dirty="0">
                          <a:effectLst/>
                        </a:rPr>
                        <a:t>: </a:t>
                      </a:r>
                      <a:r>
                        <a:rPr lang="en-US" sz="1000" u="none" strike="noStrike" dirty="0" smtClean="0">
                          <a:effectLst/>
                        </a:rPr>
                        <a:t>McClintock Drive &amp; Apache Blvd., Tempe,</a:t>
                      </a:r>
                      <a:r>
                        <a:rPr lang="en-US" sz="1000" u="none" strike="noStrike" baseline="0" dirty="0" smtClean="0">
                          <a:effectLst/>
                        </a:rPr>
                        <a:t> AZ</a:t>
                      </a:r>
                      <a:r>
                        <a:rPr lang="en-US" sz="1000" u="none" strike="noStrike" dirty="0" smtClean="0">
                          <a:effectLst/>
                        </a:rPr>
                        <a:t>; </a:t>
                      </a:r>
                      <a:r>
                        <a:rPr lang="en-US" sz="1000" u="none" strike="noStrike" dirty="0" err="1">
                          <a:effectLst/>
                        </a:rPr>
                        <a:t>Current_TimeStamp</a:t>
                      </a:r>
                      <a:r>
                        <a:rPr lang="en-US" sz="1000" u="none" strike="noStrike" dirty="0">
                          <a:effectLst/>
                        </a:rPr>
                        <a:t>:  </a:t>
                      </a:r>
                      <a:r>
                        <a:rPr lang="en-US" sz="1000" u="none" strike="noStrike" dirty="0" smtClean="0">
                          <a:effectLst/>
                        </a:rPr>
                        <a:t>09:00:00 am &lt; </a:t>
                      </a:r>
                      <a:r>
                        <a:rPr lang="en-US" sz="1000" u="none" strike="noStrike" dirty="0">
                          <a:effectLst/>
                        </a:rPr>
                        <a:t>Time &lt; </a:t>
                      </a:r>
                      <a:r>
                        <a:rPr lang="en-US" sz="1000" u="none" strike="noStrike" dirty="0" smtClean="0">
                          <a:effectLst/>
                        </a:rPr>
                        <a:t>06:00:00 pm}</a:t>
                      </a:r>
                      <a:endParaRPr lang="en-US" sz="1000" b="0" i="0" u="none" strike="noStrike" dirty="0">
                        <a:solidFill>
                          <a:srgbClr val="9C0006"/>
                        </a:solidFill>
                        <a:effectLst/>
                        <a:latin typeface="Calibri" panose="020F0502020204030204" pitchFamily="34" charset="0"/>
                      </a:endParaRPr>
                    </a:p>
                  </a:txBody>
                  <a:tcPr marL="8230" marR="8230" marT="8227" marB="0" anchor="ctr">
                    <a:noFill/>
                  </a:tcPr>
                </a:tc>
                <a:tc>
                  <a:txBody>
                    <a:bodyPr/>
                    <a:lstStyle/>
                    <a:p>
                      <a:pPr algn="ctr" fontAlgn="b"/>
                      <a:r>
                        <a:rPr lang="en-US" sz="1000" u="none" strike="noStrike" dirty="0" smtClean="0">
                          <a:effectLst/>
                        </a:rPr>
                        <a:t>Access</a:t>
                      </a:r>
                      <a:endParaRPr lang="en-US" sz="1000" b="0" i="0" u="none" strike="noStrike" dirty="0">
                        <a:solidFill>
                          <a:srgbClr val="9C0006"/>
                        </a:solidFill>
                        <a:effectLst/>
                        <a:latin typeface="Calibri" panose="020F0502020204030204" pitchFamily="34" charset="0"/>
                      </a:endParaRPr>
                    </a:p>
                  </a:txBody>
                  <a:tcPr marL="8230" marR="8230" marT="8227" marB="0" anchor="b">
                    <a:noFill/>
                  </a:tcPr>
                </a:tc>
                <a:tc>
                  <a:txBody>
                    <a:bodyPr/>
                    <a:lstStyle/>
                    <a:p>
                      <a:pPr algn="ctr" fontAlgn="b"/>
                      <a:r>
                        <a:rPr lang="en-US" sz="1000" u="none" strike="noStrike" dirty="0">
                          <a:effectLst/>
                        </a:rPr>
                        <a:t>Permit</a:t>
                      </a:r>
                      <a:endParaRPr lang="en-US" sz="1000" b="0" i="0" u="none" strike="noStrike" dirty="0">
                        <a:solidFill>
                          <a:srgbClr val="9C0006"/>
                        </a:solidFill>
                        <a:effectLst/>
                        <a:latin typeface="Calibri" panose="020F0502020204030204" pitchFamily="34" charset="0"/>
                      </a:endParaRPr>
                    </a:p>
                  </a:txBody>
                  <a:tcPr marL="8230" marR="8230" marT="8227" marB="0" anchor="b">
                    <a:noFill/>
                  </a:tcPr>
                </a:tc>
              </a:tr>
              <a:tr h="484605">
                <a:tc>
                  <a:txBody>
                    <a:bodyPr/>
                    <a:lstStyle/>
                    <a:p>
                      <a:pPr algn="ctr" fontAlgn="b"/>
                      <a:r>
                        <a:rPr lang="en-US" sz="1000" u="none" strike="noStrike" dirty="0">
                          <a:effectLst/>
                        </a:rPr>
                        <a:t>8</a:t>
                      </a:r>
                      <a:endParaRPr lang="en-US" sz="1000" b="0" i="0" u="none" strike="noStrike" dirty="0">
                        <a:solidFill>
                          <a:srgbClr val="000000"/>
                        </a:solidFill>
                        <a:effectLst/>
                        <a:latin typeface="Calibri" panose="020F0502020204030204" pitchFamily="34" charset="0"/>
                      </a:endParaRPr>
                    </a:p>
                  </a:txBody>
                  <a:tcPr marL="8230" marR="8230" marT="8227" marB="0" anchor="b">
                    <a:noFill/>
                  </a:tcPr>
                </a:tc>
                <a:tc>
                  <a:txBody>
                    <a:bodyPr/>
                    <a:lstStyle/>
                    <a:p>
                      <a:pPr algn="ctr" fontAlgn="b"/>
                      <a:r>
                        <a:rPr lang="en-US" sz="1000" u="none" strike="noStrike" dirty="0">
                          <a:effectLst/>
                        </a:rPr>
                        <a:t>CV</a:t>
                      </a:r>
                      <a:endParaRPr lang="en-US" sz="1000" b="0" i="0" u="none" strike="noStrike" dirty="0">
                        <a:solidFill>
                          <a:srgbClr val="000000"/>
                        </a:solidFill>
                        <a:effectLst/>
                        <a:latin typeface="Calibri" panose="020F0502020204030204" pitchFamily="34" charset="0"/>
                      </a:endParaRPr>
                    </a:p>
                  </a:txBody>
                  <a:tcPr marL="8230" marR="8230" marT="8227" marB="0" anchor="b">
                    <a:noFill/>
                  </a:tcPr>
                </a:tc>
                <a:tc>
                  <a:txBody>
                    <a:bodyPr/>
                    <a:lstStyle/>
                    <a:p>
                      <a:pPr algn="ctr" fontAlgn="ctr"/>
                      <a:r>
                        <a:rPr lang="en-US" sz="1000" u="none" strike="noStrike" dirty="0" smtClean="0">
                          <a:effectLst/>
                        </a:rPr>
                        <a:t>User Profile</a:t>
                      </a:r>
                      <a:endParaRPr lang="en-US" sz="1000" b="0" i="0" u="none" strike="noStrike" dirty="0">
                        <a:solidFill>
                          <a:srgbClr val="9C0006"/>
                        </a:solidFill>
                        <a:effectLst/>
                        <a:latin typeface="Calibri" panose="020F0502020204030204" pitchFamily="34" charset="0"/>
                      </a:endParaRPr>
                    </a:p>
                  </a:txBody>
                  <a:tcPr marL="8230" marR="8230" marT="8227" marB="0" anchor="b">
                    <a:noFill/>
                  </a:tcPr>
                </a:tc>
                <a:tc>
                  <a:txBody>
                    <a:bodyPr/>
                    <a:lstStyle/>
                    <a:p>
                      <a:pPr algn="ctr" fontAlgn="b"/>
                      <a:r>
                        <a:rPr lang="en-US" sz="1000" u="none" strike="noStrike" dirty="0">
                          <a:effectLst/>
                        </a:rPr>
                        <a:t>STL</a:t>
                      </a:r>
                      <a:endParaRPr lang="en-US" sz="1000" b="0" i="0" u="none" strike="noStrike" dirty="0">
                        <a:solidFill>
                          <a:srgbClr val="000000"/>
                        </a:solidFill>
                        <a:effectLst/>
                        <a:latin typeface="Calibri" panose="020F0502020204030204" pitchFamily="34" charset="0"/>
                      </a:endParaRPr>
                    </a:p>
                  </a:txBody>
                  <a:tcPr marL="8230" marR="8230" marT="8227" marB="0" anchor="b">
                    <a:noFill/>
                  </a:tcPr>
                </a:tc>
                <a:tc>
                  <a:txBody>
                    <a:bodyPr/>
                    <a:lstStyle/>
                    <a:p>
                      <a:pPr algn="ctr" fontAlgn="b"/>
                      <a:r>
                        <a:rPr lang="en-US" sz="1000" u="none" strike="noStrike" dirty="0">
                          <a:effectLst/>
                        </a:rPr>
                        <a:t>{ </a:t>
                      </a:r>
                      <a:r>
                        <a:rPr lang="en-US" sz="1000" u="none" strike="noStrike" dirty="0" err="1">
                          <a:effectLst/>
                        </a:rPr>
                        <a:t>CLoc</a:t>
                      </a:r>
                      <a:r>
                        <a:rPr lang="en-US" sz="1000" u="none" strike="noStrike" dirty="0">
                          <a:effectLst/>
                        </a:rPr>
                        <a:t>: Mill Ave. </a:t>
                      </a:r>
                      <a:r>
                        <a:rPr lang="en-US" sz="1000" u="none" strike="noStrike" dirty="0" smtClean="0">
                          <a:effectLst/>
                        </a:rPr>
                        <a:t>&amp;</a:t>
                      </a:r>
                      <a:r>
                        <a:rPr lang="en-US" sz="1000" u="none" strike="noStrike" baseline="0" dirty="0" smtClean="0">
                          <a:effectLst/>
                        </a:rPr>
                        <a:t> </a:t>
                      </a:r>
                      <a:r>
                        <a:rPr lang="en-US" sz="1000" u="none" strike="noStrike" dirty="0" smtClean="0">
                          <a:effectLst/>
                        </a:rPr>
                        <a:t>7th </a:t>
                      </a:r>
                      <a:r>
                        <a:rPr lang="en-US" sz="1000" u="none" strike="noStrike" dirty="0">
                          <a:effectLst/>
                        </a:rPr>
                        <a:t>St., Tempe, </a:t>
                      </a:r>
                      <a:r>
                        <a:rPr lang="en-US" sz="1000" u="none" strike="noStrike" dirty="0" smtClean="0">
                          <a:effectLst/>
                        </a:rPr>
                        <a:t>AZ; </a:t>
                      </a:r>
                      <a:r>
                        <a:rPr lang="en-US" sz="1000" u="none" strike="noStrike" dirty="0" err="1">
                          <a:effectLst/>
                        </a:rPr>
                        <a:t>Current_TimeStamp</a:t>
                      </a:r>
                      <a:r>
                        <a:rPr lang="en-US" sz="1000" u="none" strike="noStrike" dirty="0">
                          <a:effectLst/>
                        </a:rPr>
                        <a:t>:  01:00:00 </a:t>
                      </a:r>
                      <a:r>
                        <a:rPr lang="en-US" sz="1000" u="none" strike="noStrike" dirty="0" smtClean="0">
                          <a:effectLst/>
                        </a:rPr>
                        <a:t>am &lt; </a:t>
                      </a:r>
                      <a:r>
                        <a:rPr lang="en-US" sz="1000" u="none" strike="noStrike" dirty="0">
                          <a:effectLst/>
                        </a:rPr>
                        <a:t>Time &lt; </a:t>
                      </a:r>
                      <a:r>
                        <a:rPr lang="en-US" sz="1000" u="none" strike="noStrike" dirty="0" smtClean="0">
                          <a:effectLst/>
                        </a:rPr>
                        <a:t>11:59:00 pm}</a:t>
                      </a:r>
                      <a:endParaRPr lang="en-US" sz="1000" b="0" i="0" u="none" strike="noStrike" dirty="0">
                        <a:solidFill>
                          <a:srgbClr val="000000"/>
                        </a:solidFill>
                        <a:effectLst/>
                        <a:latin typeface="Calibri" panose="020F0502020204030204" pitchFamily="34" charset="0"/>
                      </a:endParaRPr>
                    </a:p>
                  </a:txBody>
                  <a:tcPr marL="8230" marR="8230" marT="8227" marB="0" anchor="b">
                    <a:noFill/>
                  </a:tcPr>
                </a:tc>
                <a:tc>
                  <a:txBody>
                    <a:bodyPr/>
                    <a:lstStyle/>
                    <a:p>
                      <a:pPr algn="ctr" fontAlgn="b"/>
                      <a:r>
                        <a:rPr lang="en-US" sz="1000" u="none" strike="noStrike" dirty="0">
                          <a:effectLst/>
                        </a:rPr>
                        <a:t>Access</a:t>
                      </a:r>
                      <a:endParaRPr lang="en-US" sz="1000" b="0" i="0" u="none" strike="noStrike" dirty="0">
                        <a:solidFill>
                          <a:srgbClr val="000000"/>
                        </a:solidFill>
                        <a:effectLst/>
                        <a:latin typeface="Calibri" panose="020F0502020204030204" pitchFamily="34" charset="0"/>
                      </a:endParaRPr>
                    </a:p>
                  </a:txBody>
                  <a:tcPr marL="8230" marR="8230" marT="8227" marB="0" anchor="b">
                    <a:noFill/>
                  </a:tcPr>
                </a:tc>
                <a:tc>
                  <a:txBody>
                    <a:bodyPr/>
                    <a:lstStyle/>
                    <a:p>
                      <a:pPr algn="ctr" fontAlgn="b"/>
                      <a:r>
                        <a:rPr lang="en-US" sz="1000" u="none" strike="noStrike" dirty="0">
                          <a:effectLst/>
                        </a:rPr>
                        <a:t>Permit</a:t>
                      </a:r>
                      <a:endParaRPr lang="en-US" sz="1000" b="0" i="0" u="none" strike="noStrike" dirty="0">
                        <a:solidFill>
                          <a:srgbClr val="000000"/>
                        </a:solidFill>
                        <a:effectLst/>
                        <a:latin typeface="Calibri" panose="020F0502020204030204" pitchFamily="34" charset="0"/>
                      </a:endParaRPr>
                    </a:p>
                  </a:txBody>
                  <a:tcPr marL="8230" marR="8230" marT="8227" marB="0" anchor="b">
                    <a:noFill/>
                  </a:tcPr>
                </a:tc>
              </a:tr>
              <a:tr h="484605">
                <a:tc>
                  <a:txBody>
                    <a:bodyPr/>
                    <a:lstStyle/>
                    <a:p>
                      <a:pPr algn="ctr" fontAlgn="b"/>
                      <a:r>
                        <a:rPr lang="en-US" sz="1000" u="none" strike="noStrike" dirty="0">
                          <a:effectLst/>
                        </a:rPr>
                        <a:t>9</a:t>
                      </a:r>
                      <a:endParaRPr lang="en-US" sz="1000" b="0" i="0" u="none" strike="noStrike" dirty="0">
                        <a:solidFill>
                          <a:srgbClr val="000000"/>
                        </a:solidFill>
                        <a:effectLst/>
                        <a:latin typeface="Calibri" panose="020F0502020204030204" pitchFamily="34" charset="0"/>
                      </a:endParaRPr>
                    </a:p>
                  </a:txBody>
                  <a:tcPr marL="8230" marR="8230" marT="8227" marB="0" anchor="b">
                    <a:noFill/>
                  </a:tcPr>
                </a:tc>
                <a:tc>
                  <a:txBody>
                    <a:bodyPr/>
                    <a:lstStyle/>
                    <a:p>
                      <a:pPr algn="ctr" fontAlgn="b"/>
                      <a:r>
                        <a:rPr lang="en-US" sz="1000" u="none" strike="noStrike" dirty="0">
                          <a:effectLst/>
                        </a:rPr>
                        <a:t>CV</a:t>
                      </a:r>
                      <a:endParaRPr lang="en-US" sz="1000" b="0" i="0" u="none" strike="noStrike" dirty="0">
                        <a:solidFill>
                          <a:srgbClr val="000000"/>
                        </a:solidFill>
                        <a:effectLst/>
                        <a:latin typeface="Calibri" panose="020F0502020204030204" pitchFamily="34" charset="0"/>
                      </a:endParaRPr>
                    </a:p>
                  </a:txBody>
                  <a:tcPr marL="8230" marR="8230" marT="8227" marB="0" anchor="b">
                    <a:noFill/>
                  </a:tcPr>
                </a:tc>
                <a:tc>
                  <a:txBody>
                    <a:bodyPr/>
                    <a:lstStyle/>
                    <a:p>
                      <a:pPr algn="ctr" fontAlgn="b"/>
                      <a:r>
                        <a:rPr lang="en-US" sz="1000" b="0" i="0" u="none" strike="noStrike" dirty="0" smtClean="0">
                          <a:solidFill>
                            <a:schemeClr val="dk1"/>
                          </a:solidFill>
                          <a:effectLst/>
                          <a:latin typeface="+mn-lt"/>
                        </a:rPr>
                        <a:t>Traffic</a:t>
                      </a:r>
                      <a:r>
                        <a:rPr lang="en-US" sz="1000" b="0" i="0" u="none" strike="noStrike" baseline="0" dirty="0" smtClean="0">
                          <a:solidFill>
                            <a:schemeClr val="dk1"/>
                          </a:solidFill>
                          <a:effectLst/>
                          <a:latin typeface="+mn-lt"/>
                        </a:rPr>
                        <a:t> Service</a:t>
                      </a:r>
                      <a:endParaRPr lang="en-US" sz="1000" b="0" i="0" u="none" strike="noStrike" dirty="0">
                        <a:solidFill>
                          <a:srgbClr val="000000"/>
                        </a:solidFill>
                        <a:effectLst/>
                        <a:latin typeface="Calibri" panose="020F0502020204030204" pitchFamily="34" charset="0"/>
                      </a:endParaRPr>
                    </a:p>
                  </a:txBody>
                  <a:tcPr marL="8230" marR="8230" marT="8227" marB="0" anchor="b">
                    <a:noFill/>
                  </a:tcPr>
                </a:tc>
                <a:tc>
                  <a:txBody>
                    <a:bodyPr/>
                    <a:lstStyle/>
                    <a:p>
                      <a:pPr algn="ctr" fontAlgn="b"/>
                      <a:r>
                        <a:rPr lang="en-US" sz="1000" u="none" strike="noStrike" dirty="0" smtClean="0">
                          <a:effectLst/>
                        </a:rPr>
                        <a:t>GN</a:t>
                      </a:r>
                      <a:endParaRPr lang="en-US" sz="1000" b="0" i="0" u="none" strike="noStrike" dirty="0">
                        <a:solidFill>
                          <a:srgbClr val="000000"/>
                        </a:solidFill>
                        <a:effectLst/>
                        <a:latin typeface="Calibri" panose="020F0502020204030204" pitchFamily="34" charset="0"/>
                      </a:endParaRPr>
                    </a:p>
                  </a:txBody>
                  <a:tcPr marL="8230" marR="8230" marT="8227" marB="0" anchor="b">
                    <a:noFill/>
                  </a:tcPr>
                </a:tc>
                <a:tc>
                  <a:txBody>
                    <a:bodyPr/>
                    <a:lstStyle/>
                    <a:p>
                      <a:pPr algn="ctr" fontAlgn="b"/>
                      <a:r>
                        <a:rPr lang="en-US" sz="1000" u="none" strike="noStrike" dirty="0">
                          <a:effectLst/>
                        </a:rPr>
                        <a:t>{ </a:t>
                      </a:r>
                      <a:r>
                        <a:rPr lang="en-US" sz="1000" u="none" strike="noStrike" dirty="0" err="1">
                          <a:effectLst/>
                        </a:rPr>
                        <a:t>CLoc</a:t>
                      </a:r>
                      <a:r>
                        <a:rPr lang="en-US" sz="1000" u="none" strike="noStrike" dirty="0">
                          <a:effectLst/>
                        </a:rPr>
                        <a:t>: </a:t>
                      </a:r>
                      <a:r>
                        <a:rPr lang="en-US" sz="1000" u="none" strike="noStrike" dirty="0" smtClean="0">
                          <a:effectLst/>
                        </a:rPr>
                        <a:t>McClintock Drive &amp; Apache Blvd., Tempe,</a:t>
                      </a:r>
                      <a:r>
                        <a:rPr lang="en-US" sz="1000" u="none" strike="noStrike" baseline="0" dirty="0" smtClean="0">
                          <a:effectLst/>
                        </a:rPr>
                        <a:t> AZ</a:t>
                      </a:r>
                      <a:r>
                        <a:rPr lang="en-US" sz="1000" u="none" strike="noStrike" dirty="0" smtClean="0">
                          <a:effectLst/>
                        </a:rPr>
                        <a:t>; </a:t>
                      </a:r>
                      <a:r>
                        <a:rPr lang="en-US" sz="1000" u="none" strike="noStrike" dirty="0" err="1">
                          <a:effectLst/>
                        </a:rPr>
                        <a:t>Current_TimeStamp</a:t>
                      </a:r>
                      <a:r>
                        <a:rPr lang="en-US" sz="1000" u="none" strike="noStrike" dirty="0">
                          <a:effectLst/>
                        </a:rPr>
                        <a:t>:  </a:t>
                      </a:r>
                      <a:r>
                        <a:rPr lang="en-US" sz="1000" u="none" strike="noStrike" dirty="0" smtClean="0">
                          <a:effectLst/>
                        </a:rPr>
                        <a:t>9:00:00</a:t>
                      </a:r>
                      <a:r>
                        <a:rPr lang="en-US" sz="1000" u="none" strike="noStrike" baseline="0" dirty="0" smtClean="0">
                          <a:effectLst/>
                        </a:rPr>
                        <a:t> am</a:t>
                      </a:r>
                      <a:r>
                        <a:rPr lang="en-US" sz="1000" u="none" strike="noStrike" dirty="0" smtClean="0">
                          <a:effectLst/>
                        </a:rPr>
                        <a:t> </a:t>
                      </a:r>
                      <a:r>
                        <a:rPr lang="en-US" sz="1000" u="none" strike="noStrike" dirty="0">
                          <a:effectLst/>
                        </a:rPr>
                        <a:t>&lt; Time &lt; </a:t>
                      </a:r>
                      <a:r>
                        <a:rPr lang="en-US" sz="1000" u="none" strike="noStrike" dirty="0" smtClean="0">
                          <a:effectLst/>
                        </a:rPr>
                        <a:t>12:59:00 pm}</a:t>
                      </a:r>
                      <a:endParaRPr lang="en-US" sz="1000" b="0" i="0" u="none" strike="noStrike" dirty="0">
                        <a:solidFill>
                          <a:srgbClr val="000000"/>
                        </a:solidFill>
                        <a:effectLst/>
                        <a:latin typeface="Calibri" panose="020F0502020204030204" pitchFamily="34" charset="0"/>
                      </a:endParaRPr>
                    </a:p>
                  </a:txBody>
                  <a:tcPr marL="8230" marR="8230" marT="8227" marB="0" anchor="b">
                    <a:noFill/>
                  </a:tcPr>
                </a:tc>
                <a:tc>
                  <a:txBody>
                    <a:bodyPr/>
                    <a:lstStyle/>
                    <a:p>
                      <a:pPr algn="ctr" fontAlgn="b"/>
                      <a:r>
                        <a:rPr lang="en-US" sz="1000" u="none" strike="noStrike" dirty="0">
                          <a:effectLst/>
                        </a:rPr>
                        <a:t>Update</a:t>
                      </a:r>
                      <a:endParaRPr lang="en-US" sz="1000" b="0" i="0" u="none" strike="noStrike" dirty="0">
                        <a:solidFill>
                          <a:srgbClr val="000000"/>
                        </a:solidFill>
                        <a:effectLst/>
                        <a:latin typeface="Calibri" panose="020F0502020204030204" pitchFamily="34" charset="0"/>
                      </a:endParaRPr>
                    </a:p>
                  </a:txBody>
                  <a:tcPr marL="8230" marR="8230" marT="8227" marB="0" anchor="b">
                    <a:noFill/>
                  </a:tcPr>
                </a:tc>
                <a:tc>
                  <a:txBody>
                    <a:bodyPr/>
                    <a:lstStyle/>
                    <a:p>
                      <a:pPr algn="ctr" fontAlgn="b"/>
                      <a:r>
                        <a:rPr lang="en-US" sz="1000" u="none" strike="noStrike" dirty="0">
                          <a:effectLst/>
                        </a:rPr>
                        <a:t>Deny</a:t>
                      </a:r>
                      <a:endParaRPr lang="en-US" sz="1000" b="0" i="0" u="none" strike="noStrike" dirty="0">
                        <a:solidFill>
                          <a:srgbClr val="000000"/>
                        </a:solidFill>
                        <a:effectLst/>
                        <a:latin typeface="Calibri" panose="020F0502020204030204" pitchFamily="34" charset="0"/>
                      </a:endParaRPr>
                    </a:p>
                  </a:txBody>
                  <a:tcPr marL="8230" marR="8230" marT="8227" marB="0" anchor="b">
                    <a:noFill/>
                  </a:tcPr>
                </a:tc>
              </a:tr>
              <a:tr h="484605">
                <a:tc>
                  <a:txBody>
                    <a:bodyPr/>
                    <a:lstStyle/>
                    <a:p>
                      <a:pPr algn="ctr" fontAlgn="b"/>
                      <a:r>
                        <a:rPr lang="en-US" sz="1000" u="none" strike="noStrike" dirty="0">
                          <a:effectLst/>
                        </a:rPr>
                        <a:t>10</a:t>
                      </a:r>
                      <a:endParaRPr lang="en-US" sz="1000" b="0" i="0" u="none" strike="noStrike" dirty="0">
                        <a:solidFill>
                          <a:srgbClr val="000000"/>
                        </a:solidFill>
                        <a:effectLst/>
                        <a:latin typeface="Calibri" panose="020F0502020204030204" pitchFamily="34" charset="0"/>
                      </a:endParaRPr>
                    </a:p>
                  </a:txBody>
                  <a:tcPr marL="8230" marR="8230" marT="8227" marB="0" anchor="b">
                    <a:noFill/>
                  </a:tcPr>
                </a:tc>
                <a:tc>
                  <a:txBody>
                    <a:bodyPr/>
                    <a:lstStyle/>
                    <a:p>
                      <a:pPr algn="ctr" fontAlgn="b"/>
                      <a:r>
                        <a:rPr lang="en-US" sz="1000" u="none" strike="noStrike" dirty="0">
                          <a:effectLst/>
                        </a:rPr>
                        <a:t>ECV</a:t>
                      </a:r>
                      <a:endParaRPr lang="en-US" sz="1000" b="0" i="0" u="none" strike="noStrike" dirty="0">
                        <a:solidFill>
                          <a:srgbClr val="000000"/>
                        </a:solidFill>
                        <a:effectLst/>
                        <a:latin typeface="Calibri" panose="020F0502020204030204" pitchFamily="34" charset="0"/>
                      </a:endParaRPr>
                    </a:p>
                  </a:txBody>
                  <a:tcPr marL="8230" marR="8230" marT="8227" marB="0" anchor="b">
                    <a:noFill/>
                  </a:tcPr>
                </a:tc>
                <a:tc>
                  <a:txBody>
                    <a:bodyPr/>
                    <a:lstStyle/>
                    <a:p>
                      <a:pPr algn="ctr" fontAlgn="b"/>
                      <a:r>
                        <a:rPr lang="en-US" sz="1000" u="none" strike="noStrike" dirty="0" smtClean="0">
                          <a:effectLst/>
                        </a:rPr>
                        <a:t>Traffic Service</a:t>
                      </a:r>
                      <a:endParaRPr lang="en-US" sz="1000" b="0" i="0" u="none" strike="noStrike" dirty="0">
                        <a:solidFill>
                          <a:srgbClr val="000000"/>
                        </a:solidFill>
                        <a:effectLst/>
                        <a:latin typeface="Calibri" panose="020F0502020204030204" pitchFamily="34" charset="0"/>
                      </a:endParaRPr>
                    </a:p>
                  </a:txBody>
                  <a:tcPr marL="8230" marR="8230" marT="8227" marB="0" anchor="b">
                    <a:noFill/>
                  </a:tcPr>
                </a:tc>
                <a:tc>
                  <a:txBody>
                    <a:bodyPr/>
                    <a:lstStyle/>
                    <a:p>
                      <a:pPr algn="ctr" fontAlgn="b"/>
                      <a:r>
                        <a:rPr lang="en-US" sz="1000" u="none" strike="noStrike" dirty="0" smtClean="0">
                          <a:effectLst/>
                        </a:rPr>
                        <a:t>GN</a:t>
                      </a:r>
                      <a:endParaRPr lang="en-US" sz="1000" b="0" i="0" u="none" strike="noStrike" dirty="0">
                        <a:solidFill>
                          <a:srgbClr val="000000"/>
                        </a:solidFill>
                        <a:effectLst/>
                        <a:latin typeface="Calibri" panose="020F0502020204030204" pitchFamily="34" charset="0"/>
                      </a:endParaRPr>
                    </a:p>
                  </a:txBody>
                  <a:tcPr marL="8230" marR="8230" marT="8227" marB="0" anchor="b">
                    <a:noFill/>
                  </a:tcPr>
                </a:tc>
                <a:tc>
                  <a:txBody>
                    <a:bodyPr/>
                    <a:lstStyle/>
                    <a:p>
                      <a:pPr algn="ctr" fontAlgn="b"/>
                      <a:r>
                        <a:rPr lang="en-US" sz="1000" u="none" strike="noStrike" dirty="0">
                          <a:effectLst/>
                        </a:rPr>
                        <a:t>{ </a:t>
                      </a:r>
                      <a:r>
                        <a:rPr lang="en-US" sz="1000" u="none" strike="noStrike" dirty="0" err="1">
                          <a:effectLst/>
                        </a:rPr>
                        <a:t>CLoc</a:t>
                      </a:r>
                      <a:r>
                        <a:rPr lang="en-US" sz="1000" u="none" strike="noStrike" dirty="0">
                          <a:effectLst/>
                        </a:rPr>
                        <a:t>: Mill Ave. + 7th St., Tempe, ; </a:t>
                      </a:r>
                      <a:r>
                        <a:rPr lang="en-US" sz="1000" u="none" strike="noStrike" dirty="0" err="1">
                          <a:effectLst/>
                        </a:rPr>
                        <a:t>Current_TimeStamp</a:t>
                      </a:r>
                      <a:r>
                        <a:rPr lang="en-US" sz="1000" u="none" strike="noStrike" dirty="0">
                          <a:effectLst/>
                        </a:rPr>
                        <a:t>:  </a:t>
                      </a:r>
                      <a:r>
                        <a:rPr lang="en-US" sz="1000" u="none" strike="noStrike" dirty="0" smtClean="0">
                          <a:effectLst/>
                        </a:rPr>
                        <a:t>1:00:00 pm &lt; </a:t>
                      </a:r>
                      <a:r>
                        <a:rPr lang="en-US" sz="1000" u="none" strike="noStrike" dirty="0">
                          <a:effectLst/>
                        </a:rPr>
                        <a:t>Time &lt; </a:t>
                      </a:r>
                      <a:r>
                        <a:rPr lang="en-US" sz="1000" u="none" strike="noStrike" dirty="0" smtClean="0">
                          <a:effectLst/>
                        </a:rPr>
                        <a:t>11:59:00</a:t>
                      </a:r>
                      <a:r>
                        <a:rPr lang="en-US" sz="1000" u="none" strike="noStrike" dirty="0">
                          <a:effectLst/>
                        </a:rPr>
                        <a:t>}</a:t>
                      </a:r>
                      <a:endParaRPr lang="en-US" sz="1000" b="0" i="0" u="none" strike="noStrike" dirty="0">
                        <a:solidFill>
                          <a:srgbClr val="000000"/>
                        </a:solidFill>
                        <a:effectLst/>
                        <a:latin typeface="Calibri" panose="020F0502020204030204" pitchFamily="34" charset="0"/>
                      </a:endParaRPr>
                    </a:p>
                  </a:txBody>
                  <a:tcPr marL="8230" marR="8230" marT="8227" marB="0" anchor="b">
                    <a:noFill/>
                  </a:tcPr>
                </a:tc>
                <a:tc>
                  <a:txBody>
                    <a:bodyPr/>
                    <a:lstStyle/>
                    <a:p>
                      <a:pPr algn="ctr" fontAlgn="b"/>
                      <a:r>
                        <a:rPr lang="en-US" sz="1000" u="none" strike="noStrike" dirty="0">
                          <a:effectLst/>
                        </a:rPr>
                        <a:t>Access</a:t>
                      </a:r>
                      <a:endParaRPr lang="en-US" sz="1000" b="0" i="0" u="none" strike="noStrike" dirty="0">
                        <a:solidFill>
                          <a:srgbClr val="000000"/>
                        </a:solidFill>
                        <a:effectLst/>
                        <a:latin typeface="Calibri" panose="020F0502020204030204" pitchFamily="34" charset="0"/>
                      </a:endParaRPr>
                    </a:p>
                  </a:txBody>
                  <a:tcPr marL="8230" marR="8230" marT="8227" marB="0" anchor="b">
                    <a:noFill/>
                  </a:tcPr>
                </a:tc>
                <a:tc>
                  <a:txBody>
                    <a:bodyPr/>
                    <a:lstStyle/>
                    <a:p>
                      <a:pPr algn="ctr" fontAlgn="b"/>
                      <a:r>
                        <a:rPr lang="en-US" sz="1000" u="none" strike="noStrike" dirty="0">
                          <a:effectLst/>
                        </a:rPr>
                        <a:t>Permit</a:t>
                      </a:r>
                      <a:endParaRPr lang="en-US" sz="1000" b="0" i="0" u="none" strike="noStrike" dirty="0">
                        <a:solidFill>
                          <a:srgbClr val="000000"/>
                        </a:solidFill>
                        <a:effectLst/>
                        <a:latin typeface="Calibri" panose="020F0502020204030204" pitchFamily="34" charset="0"/>
                      </a:endParaRPr>
                    </a:p>
                  </a:txBody>
                  <a:tcPr marL="8230" marR="8230" marT="8227" marB="0" anchor="b">
                    <a:noFill/>
                  </a:tcPr>
                </a:tc>
              </a:tr>
            </a:tbl>
          </a:graphicData>
        </a:graphic>
      </p:graphicFrame>
      <p:sp>
        <p:nvSpPr>
          <p:cNvPr id="2" name="Rectangle 1"/>
          <p:cNvSpPr/>
          <p:nvPr/>
        </p:nvSpPr>
        <p:spPr>
          <a:xfrm>
            <a:off x="266700" y="1549400"/>
            <a:ext cx="8775700" cy="546100"/>
          </a:xfrm>
          <a:prstGeom prst="rect">
            <a:avLst/>
          </a:prstGeom>
          <a:noFill/>
          <a:ln w="5715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Title 1"/>
          <p:cNvSpPr>
            <a:spLocks noGrp="1"/>
          </p:cNvSpPr>
          <p:nvPr>
            <p:ph type="title"/>
          </p:nvPr>
        </p:nvSpPr>
        <p:spPr/>
        <p:txBody>
          <a:bodyPr/>
          <a:lstStyle/>
          <a:p>
            <a:r>
              <a:rPr lang="en-US" altLang="en-US" smtClean="0"/>
              <a:t>Conflict Detection Technique</a:t>
            </a:r>
          </a:p>
        </p:txBody>
      </p:sp>
      <p:sp>
        <p:nvSpPr>
          <p:cNvPr id="68612" name="Slide Number Placeholder 3"/>
          <p:cNvSpPr>
            <a:spLocks noGrp="1"/>
          </p:cNvSpPr>
          <p:nvPr>
            <p:ph type="sldNum" sz="quarter" idx="10"/>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Gill Sans MT" panose="020B0502020104020203"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9pPr>
          </a:lstStyle>
          <a:p>
            <a:pPr>
              <a:spcBef>
                <a:spcPct val="0"/>
              </a:spcBef>
              <a:buFontTx/>
              <a:buNone/>
            </a:pPr>
            <a:fld id="{D7D697D9-C28B-407B-B40C-A0D88D53405D}" type="slidenum">
              <a:rPr lang="en-US" altLang="en-US" sz="1200" smtClean="0"/>
              <a:pPr>
                <a:spcBef>
                  <a:spcPct val="0"/>
                </a:spcBef>
                <a:buFontTx/>
                <a:buNone/>
              </a:pPr>
              <a:t>27</a:t>
            </a:fld>
            <a:endParaRPr lang="en-US" altLang="en-US" sz="1200" smtClean="0"/>
          </a:p>
        </p:txBody>
      </p:sp>
      <p:sp>
        <p:nvSpPr>
          <p:cNvPr id="2" name="Content Placeholder 1"/>
          <p:cNvSpPr>
            <a:spLocks noGrp="1"/>
          </p:cNvSpPr>
          <p:nvPr>
            <p:ph idx="1"/>
          </p:nvPr>
        </p:nvSpPr>
        <p:spPr>
          <a:xfrm>
            <a:off x="457200" y="1232880"/>
            <a:ext cx="8229600" cy="4977420"/>
          </a:xfrm>
        </p:spPr>
        <p:txBody>
          <a:bodyPr/>
          <a:lstStyle/>
          <a:p>
            <a:r>
              <a:rPr lang="en-US" dirty="0" smtClean="0"/>
              <a:t>Approach: Policy-Based Segmentation</a:t>
            </a:r>
          </a:p>
          <a:p>
            <a:pPr lvl="1"/>
            <a:r>
              <a:rPr lang="en-US" dirty="0" smtClean="0"/>
              <a:t>Classify the disjoint conflicting rules in a policy.</a:t>
            </a:r>
          </a:p>
          <a:p>
            <a:r>
              <a:rPr lang="en-US" dirty="0" smtClean="0"/>
              <a:t>Atomic Boolean Expressions</a:t>
            </a:r>
          </a:p>
          <a:p>
            <a:pPr lvl="1"/>
            <a:r>
              <a:rPr lang="en-US" dirty="0" smtClean="0"/>
              <a:t>Extract vital information stored in rules.</a:t>
            </a:r>
            <a:endParaRPr lang="en-US" dirty="0"/>
          </a:p>
          <a:p>
            <a:endParaRPr lang="en-US" dirty="0" smtClean="0"/>
          </a:p>
          <a:p>
            <a:endParaRPr lang="en-US" dirty="0" smtClean="0"/>
          </a:p>
          <a:p>
            <a:endParaRPr lang="en-US" dirty="0" smtClean="0"/>
          </a:p>
          <a:p>
            <a:endParaRPr lang="en-US" dirty="0" smtClean="0"/>
          </a:p>
          <a:p>
            <a:r>
              <a:rPr lang="en-US" dirty="0" smtClean="0"/>
              <a:t>Binary Decision Diagram (BDD): Enables realization of the effectiveness of segmentation approach.</a:t>
            </a:r>
          </a:p>
        </p:txBody>
      </p:sp>
      <mc:AlternateContent xmlns:mc="http://schemas.openxmlformats.org/markup-compatibility/2006" xmlns:a14="http://schemas.microsoft.com/office/drawing/2010/main">
        <mc:Choice Requires="a14">
          <p:sp>
            <p:nvSpPr>
              <p:cNvPr id="5" name="TextBox 4"/>
              <p:cNvSpPr txBox="1"/>
              <p:nvPr/>
            </p:nvSpPr>
            <p:spPr>
              <a:xfrm>
                <a:off x="622300" y="4503708"/>
                <a:ext cx="10426700" cy="400110"/>
              </a:xfrm>
              <a:prstGeom prst="rect">
                <a:avLst/>
              </a:prstGeom>
              <a:noFill/>
            </p:spPr>
            <p:txBody>
              <a:bodyPr wrap="square" rtlCol="0">
                <a:spAutoFit/>
              </a:bodyPr>
              <a:lstStyle/>
              <a:p>
                <a:r>
                  <a:rPr lang="en-US" sz="2000" dirty="0" smtClean="0">
                    <a:latin typeface="Gill Sans MT" panose="020B0502020104020203" pitchFamily="34" charset="0"/>
                  </a:rPr>
                  <a:t>Rule1: </a:t>
                </a:r>
                <a14:m>
                  <m:oMath xmlns:m="http://schemas.openxmlformats.org/officeDocument/2006/math">
                    <m:r>
                      <a:rPr lang="en-US" sz="2000" b="0" i="1" smtClean="0">
                        <a:latin typeface="Cambria Math" panose="02040503050406030204" pitchFamily="18" charset="0"/>
                      </a:rPr>
                      <m:t>(</m:t>
                    </m:r>
                    <m:r>
                      <a:rPr lang="en-US" sz="2000" b="0" i="1" smtClean="0">
                        <a:latin typeface="Cambria Math" panose="02040503050406030204" pitchFamily="18" charset="0"/>
                      </a:rPr>
                      <m:t>𝐶𝑉</m:t>
                    </m:r>
                    <m:r>
                      <a:rPr lang="en-US" sz="2000" b="0" i="1" smtClean="0">
                        <a:latin typeface="Cambria Math" panose="02040503050406030204" pitchFamily="18" charset="0"/>
                      </a:rPr>
                      <m:t> </m:t>
                    </m:r>
                    <m:nary>
                      <m:naryPr>
                        <m:chr m:val="⋁"/>
                        <m:subHide m:val="on"/>
                        <m:supHide m:val="on"/>
                        <m:ctrlPr>
                          <a:rPr lang="en-US" sz="2000" b="0" i="1" smtClean="0">
                            <a:latin typeface="Cambria Math" panose="02040503050406030204" pitchFamily="18" charset="0"/>
                            <a:ea typeface="Cambria Math" panose="02040503050406030204" pitchFamily="18" charset="0"/>
                          </a:rPr>
                        </m:ctrlPr>
                      </m:naryPr>
                      <m:sub/>
                      <m:sup/>
                      <m:e>
                        <m:r>
                          <a:rPr lang="en-US" sz="2000" b="0" i="1" smtClean="0">
                            <a:latin typeface="Cambria Math" panose="02040503050406030204" pitchFamily="18" charset="0"/>
                          </a:rPr>
                          <m:t> </m:t>
                        </m:r>
                        <m:r>
                          <a:rPr lang="en-US" sz="2000" b="0" i="1" smtClean="0">
                            <a:latin typeface="Cambria Math" panose="02040503050406030204" pitchFamily="18" charset="0"/>
                          </a:rPr>
                          <m:t>𝐸𝐶𝑉</m:t>
                        </m:r>
                        <m:r>
                          <a:rPr lang="en-US" sz="2000" b="0" i="1" smtClean="0">
                            <a:latin typeface="Cambria Math" panose="02040503050406030204" pitchFamily="18" charset="0"/>
                          </a:rPr>
                          <m:t>) </m:t>
                        </m:r>
                        <m:nary>
                          <m:naryPr>
                            <m:chr m:val="⋀"/>
                            <m:subHide m:val="on"/>
                            <m:supHide m:val="on"/>
                            <m:ctrlPr>
                              <a:rPr lang="en-US" sz="2000" b="0" i="1" smtClean="0">
                                <a:latin typeface="Cambria Math" panose="02040503050406030204" pitchFamily="18" charset="0"/>
                                <a:ea typeface="Cambria Math" panose="02040503050406030204" pitchFamily="18" charset="0"/>
                              </a:rPr>
                            </m:ctrlPr>
                          </m:naryPr>
                          <m:sub/>
                          <m:sup/>
                          <m:e>
                            <m:r>
                              <a:rPr lang="en-US" sz="2000" b="0" i="1" smtClean="0">
                                <a:latin typeface="Cambria Math" panose="02040503050406030204" pitchFamily="18" charset="0"/>
                                <a:ea typeface="Cambria Math" panose="02040503050406030204" pitchFamily="18" charset="0"/>
                              </a:rPr>
                              <m:t> </m:t>
                            </m:r>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𝐻𝑒𝑎𝑙𝑡h</m:t>
                                </m:r>
                                <m:r>
                                  <a:rPr lang="en-US" sz="2000" b="0" i="1" smtClean="0">
                                    <a:latin typeface="Cambria Math" panose="02040503050406030204" pitchFamily="18" charset="0"/>
                                    <a:ea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𝑆𝑒𝑟𝑣𝑖𝑐𝑒</m:t>
                                </m:r>
                              </m:e>
                            </m:d>
                            <m:r>
                              <a:rPr lang="en-US" sz="2000" b="0" i="1" smtClean="0">
                                <a:latin typeface="Cambria Math" panose="02040503050406030204" pitchFamily="18" charset="0"/>
                                <a:ea typeface="Cambria Math" panose="02040503050406030204" pitchFamily="18" charset="0"/>
                              </a:rPr>
                              <m:t> ∧</m:t>
                            </m:r>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𝐴𝑇𝑇𝑅</m:t>
                                </m:r>
                                <m:r>
                                  <a:rPr lang="en-US" sz="2000" b="0" i="1" smtClean="0">
                                    <a:latin typeface="Cambria Math" panose="02040503050406030204" pitchFamily="18" charset="0"/>
                                    <a:ea typeface="Cambria Math" panose="02040503050406030204" pitchFamily="18" charset="0"/>
                                  </a:rPr>
                                  <m:t>1 ∧</m:t>
                                </m:r>
                                <m:r>
                                  <a:rPr lang="en-US" sz="2000" b="0" i="1" smtClean="0">
                                    <a:latin typeface="Cambria Math" panose="02040503050406030204" pitchFamily="18" charset="0"/>
                                    <a:ea typeface="Cambria Math" panose="02040503050406030204" pitchFamily="18" charset="0"/>
                                  </a:rPr>
                                  <m:t>𝐴𝑇𝑇𝑅</m:t>
                                </m:r>
                                <m:r>
                                  <a:rPr lang="en-US" sz="2000" b="0" i="1" smtClean="0">
                                    <a:latin typeface="Cambria Math" panose="02040503050406030204" pitchFamily="18" charset="0"/>
                                    <a:ea typeface="Cambria Math" panose="02040503050406030204" pitchFamily="18" charset="0"/>
                                  </a:rPr>
                                  <m:t>2</m:t>
                                </m:r>
                              </m:e>
                            </m:d>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𝐴𝑐𝑐𝑒𝑠𝑠</m:t>
                            </m:r>
                            <m:r>
                              <a:rPr lang="en-US" sz="2000" b="0" i="1" smtClean="0">
                                <a:latin typeface="Cambria Math" panose="02040503050406030204" pitchFamily="18" charset="0"/>
                                <a:ea typeface="Cambria Math" panose="02040503050406030204" pitchFamily="18" charset="0"/>
                              </a:rPr>
                              <m:t>)</m:t>
                            </m:r>
                          </m:e>
                        </m:nary>
                      </m:e>
                    </m:nary>
                  </m:oMath>
                </a14:m>
                <a:endParaRPr lang="en-US" sz="2000" dirty="0">
                  <a:latin typeface="Gill Sans MT" panose="020B0502020104020203" pitchFamily="34" charset="0"/>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622300" y="4503708"/>
                <a:ext cx="10426700" cy="400110"/>
              </a:xfrm>
              <a:prstGeom prst="rect">
                <a:avLst/>
              </a:prstGeom>
              <a:blipFill rotWithShape="0">
                <a:blip r:embed="rId3"/>
                <a:stretch>
                  <a:fillRect l="-584" t="-89231" b="-146154"/>
                </a:stretch>
              </a:blipFill>
            </p:spPr>
            <p:txBody>
              <a:bodyPr/>
              <a:lstStyle/>
              <a:p>
                <a:r>
                  <a:rPr lang="en-US">
                    <a:noFill/>
                  </a:rPr>
                  <a:t> </a:t>
                </a:r>
              </a:p>
            </p:txBody>
          </p:sp>
        </mc:Fallback>
      </mc:AlternateContent>
      <p:graphicFrame>
        <p:nvGraphicFramePr>
          <p:cNvPr id="6" name="Table 5"/>
          <p:cNvGraphicFramePr>
            <a:graphicFrameLocks noGrp="1"/>
          </p:cNvGraphicFramePr>
          <p:nvPr>
            <p:extLst>
              <p:ext uri="{D42A27DB-BD31-4B8C-83A1-F6EECF244321}">
                <p14:modId xmlns:p14="http://schemas.microsoft.com/office/powerpoint/2010/main" val="2962258445"/>
              </p:ext>
            </p:extLst>
          </p:nvPr>
        </p:nvGraphicFramePr>
        <p:xfrm>
          <a:off x="488950" y="3358135"/>
          <a:ext cx="8502649" cy="726909"/>
        </p:xfrm>
        <a:graphic>
          <a:graphicData uri="http://schemas.openxmlformats.org/drawingml/2006/table">
            <a:tbl>
              <a:tblPr>
                <a:tableStyleId>{22838BEF-8BB2-4498-84A7-C5851F593DF1}</a:tableStyleId>
              </a:tblPr>
              <a:tblGrid>
                <a:gridCol w="543988"/>
                <a:gridCol w="643124"/>
                <a:gridCol w="1127003"/>
                <a:gridCol w="927147"/>
                <a:gridCol w="4173411"/>
                <a:gridCol w="543988"/>
                <a:gridCol w="543988"/>
              </a:tblGrid>
              <a:tr h="242304">
                <a:tc>
                  <a:txBody>
                    <a:bodyPr/>
                    <a:lstStyle/>
                    <a:p>
                      <a:pPr algn="ctr" fontAlgn="ctr"/>
                      <a:r>
                        <a:rPr lang="en-US" sz="1200" b="1" u="none" strike="noStrike" dirty="0">
                          <a:effectLst/>
                          <a:latin typeface="Gill Sans MT" panose="020B0502020104020203" pitchFamily="34" charset="0"/>
                        </a:rPr>
                        <a:t>Rule#</a:t>
                      </a:r>
                      <a:endParaRPr lang="en-US" sz="1200" b="1" i="0" u="none" strike="noStrike" dirty="0">
                        <a:solidFill>
                          <a:srgbClr val="000000"/>
                        </a:solidFill>
                        <a:effectLst/>
                        <a:latin typeface="Gill Sans MT" panose="020B0502020104020203" pitchFamily="34" charset="0"/>
                      </a:endParaRPr>
                    </a:p>
                  </a:txBody>
                  <a:tcPr marL="8230" marR="8230" marT="8227" marB="0" anchor="ctr">
                    <a:solidFill>
                      <a:schemeClr val="bg1"/>
                    </a:solidFill>
                  </a:tcPr>
                </a:tc>
                <a:tc>
                  <a:txBody>
                    <a:bodyPr/>
                    <a:lstStyle/>
                    <a:p>
                      <a:pPr algn="ctr" fontAlgn="ctr"/>
                      <a:r>
                        <a:rPr lang="en-US" sz="1200" b="1" u="none" strike="noStrike" dirty="0">
                          <a:effectLst/>
                          <a:latin typeface="Gill Sans MT" panose="020B0502020104020203" pitchFamily="34" charset="0"/>
                        </a:rPr>
                        <a:t>Subject</a:t>
                      </a:r>
                      <a:endParaRPr lang="en-US" sz="1200" b="1" i="0" u="none" strike="noStrike" dirty="0">
                        <a:solidFill>
                          <a:srgbClr val="000000"/>
                        </a:solidFill>
                        <a:effectLst/>
                        <a:latin typeface="Gill Sans MT" panose="020B0502020104020203" pitchFamily="34" charset="0"/>
                      </a:endParaRPr>
                    </a:p>
                  </a:txBody>
                  <a:tcPr marL="8230" marR="8230" marT="8227" marB="0" anchor="ctr">
                    <a:solidFill>
                      <a:schemeClr val="bg1"/>
                    </a:solidFill>
                  </a:tcPr>
                </a:tc>
                <a:tc>
                  <a:txBody>
                    <a:bodyPr/>
                    <a:lstStyle/>
                    <a:p>
                      <a:pPr algn="ctr" fontAlgn="ctr"/>
                      <a:r>
                        <a:rPr lang="en-US" sz="1200" b="1" u="none" strike="noStrike" dirty="0">
                          <a:effectLst/>
                          <a:latin typeface="Gill Sans MT" panose="020B0502020104020203" pitchFamily="34" charset="0"/>
                        </a:rPr>
                        <a:t>Resource</a:t>
                      </a:r>
                      <a:endParaRPr lang="en-US" sz="1200" b="1" i="0" u="none" strike="noStrike" dirty="0">
                        <a:solidFill>
                          <a:srgbClr val="000000"/>
                        </a:solidFill>
                        <a:effectLst/>
                        <a:latin typeface="Gill Sans MT" panose="020B0502020104020203" pitchFamily="34" charset="0"/>
                      </a:endParaRPr>
                    </a:p>
                  </a:txBody>
                  <a:tcPr marL="8230" marR="8230" marT="8227" marB="0" anchor="ctr">
                    <a:solidFill>
                      <a:schemeClr val="bg1"/>
                    </a:solidFill>
                  </a:tcPr>
                </a:tc>
                <a:tc>
                  <a:txBody>
                    <a:bodyPr/>
                    <a:lstStyle/>
                    <a:p>
                      <a:pPr algn="ctr" fontAlgn="ctr"/>
                      <a:r>
                        <a:rPr lang="en-US" sz="1200" b="1" u="none" strike="noStrike" dirty="0">
                          <a:effectLst/>
                          <a:latin typeface="Gill Sans MT" panose="020B0502020104020203" pitchFamily="34" charset="0"/>
                        </a:rPr>
                        <a:t>Target</a:t>
                      </a:r>
                      <a:endParaRPr lang="en-US" sz="1200" b="1" i="0" u="none" strike="noStrike" dirty="0">
                        <a:solidFill>
                          <a:srgbClr val="000000"/>
                        </a:solidFill>
                        <a:effectLst/>
                        <a:latin typeface="Gill Sans MT" panose="020B0502020104020203" pitchFamily="34" charset="0"/>
                      </a:endParaRPr>
                    </a:p>
                  </a:txBody>
                  <a:tcPr marL="8230" marR="8230" marT="8227" marB="0" anchor="ctr">
                    <a:solidFill>
                      <a:schemeClr val="bg1"/>
                    </a:solidFill>
                  </a:tcPr>
                </a:tc>
                <a:tc>
                  <a:txBody>
                    <a:bodyPr/>
                    <a:lstStyle/>
                    <a:p>
                      <a:pPr algn="ctr" fontAlgn="ctr"/>
                      <a:r>
                        <a:rPr lang="en-US" sz="1200" b="1" u="none" strike="noStrike" dirty="0">
                          <a:effectLst/>
                          <a:latin typeface="Gill Sans MT" panose="020B0502020104020203" pitchFamily="34" charset="0"/>
                        </a:rPr>
                        <a:t>Attribute</a:t>
                      </a:r>
                      <a:endParaRPr lang="en-US" sz="1200" b="1" i="0" u="none" strike="noStrike" dirty="0">
                        <a:solidFill>
                          <a:srgbClr val="000000"/>
                        </a:solidFill>
                        <a:effectLst/>
                        <a:latin typeface="Gill Sans MT" panose="020B0502020104020203" pitchFamily="34" charset="0"/>
                      </a:endParaRPr>
                    </a:p>
                  </a:txBody>
                  <a:tcPr marL="8230" marR="8230" marT="8227" marB="0" anchor="ctr">
                    <a:solidFill>
                      <a:schemeClr val="bg1"/>
                    </a:solidFill>
                  </a:tcPr>
                </a:tc>
                <a:tc>
                  <a:txBody>
                    <a:bodyPr/>
                    <a:lstStyle/>
                    <a:p>
                      <a:pPr algn="ctr" fontAlgn="ctr"/>
                      <a:r>
                        <a:rPr lang="en-US" sz="1200" b="1" u="none" strike="noStrike" dirty="0">
                          <a:effectLst/>
                          <a:latin typeface="Gill Sans MT" panose="020B0502020104020203" pitchFamily="34" charset="0"/>
                        </a:rPr>
                        <a:t>Action</a:t>
                      </a:r>
                      <a:endParaRPr lang="en-US" sz="1200" b="1" i="0" u="none" strike="noStrike" dirty="0">
                        <a:solidFill>
                          <a:srgbClr val="000000"/>
                        </a:solidFill>
                        <a:effectLst/>
                        <a:latin typeface="Gill Sans MT" panose="020B0502020104020203" pitchFamily="34" charset="0"/>
                      </a:endParaRPr>
                    </a:p>
                  </a:txBody>
                  <a:tcPr marL="8230" marR="8230" marT="8227" marB="0" anchor="ctr">
                    <a:solidFill>
                      <a:schemeClr val="bg1"/>
                    </a:solidFill>
                  </a:tcPr>
                </a:tc>
                <a:tc>
                  <a:txBody>
                    <a:bodyPr/>
                    <a:lstStyle/>
                    <a:p>
                      <a:pPr algn="ctr" fontAlgn="ctr"/>
                      <a:r>
                        <a:rPr lang="en-US" sz="1200" b="1" u="none" strike="noStrike" dirty="0">
                          <a:effectLst/>
                          <a:latin typeface="Gill Sans MT" panose="020B0502020104020203" pitchFamily="34" charset="0"/>
                        </a:rPr>
                        <a:t>Effect</a:t>
                      </a:r>
                      <a:endParaRPr lang="en-US" sz="1200" b="1" i="0" u="none" strike="noStrike" dirty="0">
                        <a:solidFill>
                          <a:srgbClr val="000000"/>
                        </a:solidFill>
                        <a:effectLst/>
                        <a:latin typeface="Gill Sans MT" panose="020B0502020104020203" pitchFamily="34" charset="0"/>
                      </a:endParaRPr>
                    </a:p>
                  </a:txBody>
                  <a:tcPr marL="8230" marR="8230" marT="8227" marB="0" anchor="ctr">
                    <a:solidFill>
                      <a:schemeClr val="bg1"/>
                    </a:solidFill>
                  </a:tcPr>
                </a:tc>
              </a:tr>
              <a:tr h="484605">
                <a:tc>
                  <a:txBody>
                    <a:bodyPr/>
                    <a:lstStyle/>
                    <a:p>
                      <a:pPr algn="ctr" fontAlgn="ctr"/>
                      <a:r>
                        <a:rPr lang="en-US" sz="1000" u="none" strike="noStrike" dirty="0">
                          <a:effectLst/>
                        </a:rPr>
                        <a:t>1</a:t>
                      </a:r>
                      <a:endParaRPr lang="en-US" sz="1000" b="0" i="0" u="none" strike="noStrike" dirty="0">
                        <a:solidFill>
                          <a:srgbClr val="9C0006"/>
                        </a:solidFill>
                        <a:effectLst/>
                        <a:latin typeface="Calibri" panose="020F0502020204030204" pitchFamily="34" charset="0"/>
                      </a:endParaRPr>
                    </a:p>
                  </a:txBody>
                  <a:tcPr marL="8230" marR="8230" marT="8227" marB="0" anchor="ctr">
                    <a:noFill/>
                  </a:tcPr>
                </a:tc>
                <a:tc>
                  <a:txBody>
                    <a:bodyPr/>
                    <a:lstStyle/>
                    <a:p>
                      <a:pPr algn="ctr" fontAlgn="ctr"/>
                      <a:r>
                        <a:rPr lang="en-US" sz="1000" u="none" strike="noStrike" dirty="0">
                          <a:effectLst/>
                        </a:rPr>
                        <a:t>CV, ECV</a:t>
                      </a:r>
                      <a:endParaRPr lang="en-US" sz="1000" b="0" i="0" u="none" strike="noStrike" dirty="0">
                        <a:solidFill>
                          <a:srgbClr val="9C0006"/>
                        </a:solidFill>
                        <a:effectLst/>
                        <a:latin typeface="Calibri" panose="020F0502020204030204" pitchFamily="34" charset="0"/>
                      </a:endParaRPr>
                    </a:p>
                  </a:txBody>
                  <a:tcPr marL="8230" marR="8230" marT="8227" marB="0" anchor="ctr">
                    <a:noFill/>
                  </a:tcPr>
                </a:tc>
                <a:tc>
                  <a:txBody>
                    <a:bodyPr/>
                    <a:lstStyle/>
                    <a:p>
                      <a:pPr algn="ctr" fontAlgn="b"/>
                      <a:r>
                        <a:rPr lang="en-US" sz="1000" u="none" strike="noStrike" dirty="0" smtClean="0">
                          <a:effectLst/>
                        </a:rPr>
                        <a:t>Health</a:t>
                      </a:r>
                      <a:r>
                        <a:rPr lang="en-US" sz="1000" u="none" strike="noStrike" baseline="0" dirty="0" smtClean="0">
                          <a:effectLst/>
                        </a:rPr>
                        <a:t> Service</a:t>
                      </a:r>
                      <a:endParaRPr lang="en-US" sz="1000" b="0" i="0" u="none" strike="noStrike" dirty="0">
                        <a:solidFill>
                          <a:srgbClr val="9C0006"/>
                        </a:solidFill>
                        <a:effectLst/>
                        <a:latin typeface="Calibri" panose="020F0502020204030204" pitchFamily="34" charset="0"/>
                      </a:endParaRPr>
                    </a:p>
                  </a:txBody>
                  <a:tcPr marL="8230" marR="8230" marT="8227" marB="0" anchor="ctr">
                    <a:noFill/>
                  </a:tcPr>
                </a:tc>
                <a:tc>
                  <a:txBody>
                    <a:bodyPr/>
                    <a:lstStyle/>
                    <a:p>
                      <a:pPr algn="ctr" fontAlgn="ctr"/>
                      <a:r>
                        <a:rPr lang="en-US" sz="1000" u="none" strike="noStrike" dirty="0">
                          <a:effectLst/>
                        </a:rPr>
                        <a:t>STL</a:t>
                      </a:r>
                      <a:endParaRPr lang="en-US" sz="1000" b="0" i="0" u="none" strike="noStrike" dirty="0">
                        <a:solidFill>
                          <a:srgbClr val="9C0006"/>
                        </a:solidFill>
                        <a:effectLst/>
                        <a:latin typeface="Calibri" panose="020F0502020204030204" pitchFamily="34" charset="0"/>
                      </a:endParaRPr>
                    </a:p>
                  </a:txBody>
                  <a:tcPr marL="8230" marR="8230" marT="8227" marB="0" anchor="ctr">
                    <a:noFill/>
                  </a:tcPr>
                </a:tc>
                <a:tc>
                  <a:txBody>
                    <a:bodyPr/>
                    <a:lstStyle/>
                    <a:p>
                      <a:pPr algn="ctr" fontAlgn="ctr"/>
                      <a:r>
                        <a:rPr lang="en-US" sz="1000" u="none" strike="noStrike" dirty="0">
                          <a:effectLst/>
                        </a:rPr>
                        <a:t>{ </a:t>
                      </a:r>
                      <a:r>
                        <a:rPr lang="en-US" sz="1000" u="none" strike="noStrike" dirty="0" err="1">
                          <a:effectLst/>
                        </a:rPr>
                        <a:t>CLoc</a:t>
                      </a:r>
                      <a:r>
                        <a:rPr lang="en-US" sz="1000" u="none" strike="noStrike" dirty="0">
                          <a:effectLst/>
                        </a:rPr>
                        <a:t>: </a:t>
                      </a:r>
                      <a:r>
                        <a:rPr lang="en-US" sz="1000" u="none" strike="noStrike" dirty="0" smtClean="0">
                          <a:effectLst/>
                        </a:rPr>
                        <a:t>Mill Ave</a:t>
                      </a:r>
                      <a:r>
                        <a:rPr lang="en-US" sz="1000" u="none" strike="noStrike" dirty="0">
                          <a:effectLst/>
                        </a:rPr>
                        <a:t>. </a:t>
                      </a:r>
                      <a:r>
                        <a:rPr lang="en-US" sz="1000" u="none" strike="noStrike" dirty="0" smtClean="0">
                          <a:effectLst/>
                        </a:rPr>
                        <a:t>&amp; </a:t>
                      </a:r>
                      <a:r>
                        <a:rPr lang="en-US" sz="1000" u="none" strike="noStrike" dirty="0">
                          <a:effectLst/>
                        </a:rPr>
                        <a:t>7th St., Tempe, ; </a:t>
                      </a:r>
                      <a:r>
                        <a:rPr lang="en-US" sz="1000" u="none" strike="noStrike" dirty="0" err="1">
                          <a:effectLst/>
                        </a:rPr>
                        <a:t>Current_TimeStamp</a:t>
                      </a:r>
                      <a:r>
                        <a:rPr lang="en-US" sz="1000" u="none" strike="noStrike" dirty="0">
                          <a:effectLst/>
                        </a:rPr>
                        <a:t>:  </a:t>
                      </a:r>
                      <a:r>
                        <a:rPr lang="en-US" sz="1000" u="none" strike="noStrike" dirty="0" smtClean="0">
                          <a:effectLst/>
                        </a:rPr>
                        <a:t>09:59:00 am </a:t>
                      </a:r>
                      <a:r>
                        <a:rPr lang="en-US" sz="1000" u="none" strike="noStrike" dirty="0">
                          <a:effectLst/>
                        </a:rPr>
                        <a:t>&lt; Time &lt; </a:t>
                      </a:r>
                      <a:r>
                        <a:rPr lang="en-US" sz="1000" u="none" strike="noStrike" dirty="0" smtClean="0">
                          <a:effectLst/>
                        </a:rPr>
                        <a:t>6:00:00 pm}</a:t>
                      </a:r>
                      <a:endParaRPr lang="en-US" sz="1000" b="0" i="0" u="none" strike="noStrike" dirty="0">
                        <a:solidFill>
                          <a:srgbClr val="9C0006"/>
                        </a:solidFill>
                        <a:effectLst/>
                        <a:latin typeface="Calibri" panose="020F0502020204030204" pitchFamily="34" charset="0"/>
                      </a:endParaRPr>
                    </a:p>
                  </a:txBody>
                  <a:tcPr marL="8230" marR="8230" marT="8227" marB="0" anchor="ctr">
                    <a:noFill/>
                  </a:tcPr>
                </a:tc>
                <a:tc>
                  <a:txBody>
                    <a:bodyPr/>
                    <a:lstStyle/>
                    <a:p>
                      <a:pPr algn="ctr" fontAlgn="ctr"/>
                      <a:r>
                        <a:rPr lang="en-US" sz="1000" u="none" strike="noStrike" dirty="0">
                          <a:effectLst/>
                        </a:rPr>
                        <a:t>Access</a:t>
                      </a:r>
                      <a:endParaRPr lang="en-US" sz="1000" b="0" i="0" u="none" strike="noStrike" dirty="0">
                        <a:solidFill>
                          <a:srgbClr val="9C0006"/>
                        </a:solidFill>
                        <a:effectLst/>
                        <a:latin typeface="Calibri" panose="020F0502020204030204" pitchFamily="34" charset="0"/>
                      </a:endParaRPr>
                    </a:p>
                  </a:txBody>
                  <a:tcPr marL="8230" marR="8230" marT="8227" marB="0" anchor="ctr">
                    <a:noFill/>
                  </a:tcPr>
                </a:tc>
                <a:tc>
                  <a:txBody>
                    <a:bodyPr/>
                    <a:lstStyle/>
                    <a:p>
                      <a:pPr algn="ctr" fontAlgn="ctr"/>
                      <a:r>
                        <a:rPr lang="en-US" sz="1000" u="none" strike="noStrike" dirty="0" smtClean="0">
                          <a:effectLst/>
                        </a:rPr>
                        <a:t>Deny</a:t>
                      </a:r>
                      <a:endParaRPr lang="en-US" sz="1000" b="0" i="0" u="none" strike="noStrike" dirty="0">
                        <a:solidFill>
                          <a:srgbClr val="9C0006"/>
                        </a:solidFill>
                        <a:effectLst/>
                        <a:latin typeface="Calibri" panose="020F0502020204030204" pitchFamily="34" charset="0"/>
                      </a:endParaRPr>
                    </a:p>
                  </a:txBody>
                  <a:tcPr marL="8230" marR="8230" marT="8227" marB="0" anchor="ctr">
                    <a:noFill/>
                  </a:tcPr>
                </a:tc>
              </a:tr>
            </a:tbl>
          </a:graphicData>
        </a:graphic>
      </p:graphicFrame>
      <p:cxnSp>
        <p:nvCxnSpPr>
          <p:cNvPr id="13" name="Straight Arrow Connector 12"/>
          <p:cNvCxnSpPr/>
          <p:nvPr/>
        </p:nvCxnSpPr>
        <p:spPr>
          <a:xfrm>
            <a:off x="3987800" y="3835399"/>
            <a:ext cx="1562100" cy="73660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a:off x="6426200" y="3835399"/>
            <a:ext cx="279400" cy="64153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Title 1"/>
          <p:cNvSpPr>
            <a:spLocks noGrp="1"/>
          </p:cNvSpPr>
          <p:nvPr>
            <p:ph type="title"/>
          </p:nvPr>
        </p:nvSpPr>
        <p:spPr/>
        <p:txBody>
          <a:bodyPr/>
          <a:lstStyle/>
          <a:p>
            <a:r>
              <a:rPr lang="en-US" altLang="en-US" dirty="0" smtClean="0"/>
              <a:t>BDD Sample – Rule </a:t>
            </a:r>
          </a:p>
        </p:txBody>
      </p:sp>
      <p:sp>
        <p:nvSpPr>
          <p:cNvPr id="70659" name="Slide Number Placeholder 3"/>
          <p:cNvSpPr>
            <a:spLocks noGrp="1"/>
          </p:cNvSpPr>
          <p:nvPr>
            <p:ph type="sldNum" sz="quarter" idx="10"/>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Gill Sans MT" panose="020B0502020104020203"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9pPr>
          </a:lstStyle>
          <a:p>
            <a:pPr>
              <a:spcBef>
                <a:spcPct val="0"/>
              </a:spcBef>
              <a:buFontTx/>
              <a:buNone/>
            </a:pPr>
            <a:fld id="{2C87D3CC-80DD-4AFE-8D3A-FE478F957D9B}" type="slidenum">
              <a:rPr lang="en-US" altLang="en-US" sz="1200" smtClean="0"/>
              <a:pPr>
                <a:spcBef>
                  <a:spcPct val="0"/>
                </a:spcBef>
                <a:buFontTx/>
                <a:buNone/>
              </a:pPr>
              <a:t>28</a:t>
            </a:fld>
            <a:endParaRPr lang="en-US" altLang="en-US" sz="1200" smtClean="0"/>
          </a:p>
        </p:txBody>
      </p:sp>
      <p:graphicFrame>
        <p:nvGraphicFramePr>
          <p:cNvPr id="2" name="Table 1"/>
          <p:cNvGraphicFramePr>
            <a:graphicFrameLocks noGrp="1"/>
          </p:cNvGraphicFramePr>
          <p:nvPr>
            <p:extLst>
              <p:ext uri="{D42A27DB-BD31-4B8C-83A1-F6EECF244321}">
                <p14:modId xmlns:p14="http://schemas.microsoft.com/office/powerpoint/2010/main" val="3436520954"/>
              </p:ext>
            </p:extLst>
          </p:nvPr>
        </p:nvGraphicFramePr>
        <p:xfrm>
          <a:off x="641350" y="1236663"/>
          <a:ext cx="8502649" cy="727075"/>
        </p:xfrm>
        <a:graphic>
          <a:graphicData uri="http://schemas.openxmlformats.org/drawingml/2006/table">
            <a:tbl>
              <a:tblPr>
                <a:tableStyleId>{22838BEF-8BB2-4498-84A7-C5851F593DF1}</a:tableStyleId>
              </a:tblPr>
              <a:tblGrid>
                <a:gridCol w="543988"/>
                <a:gridCol w="643124"/>
                <a:gridCol w="1127003"/>
                <a:gridCol w="927147"/>
                <a:gridCol w="4173411"/>
                <a:gridCol w="543988"/>
                <a:gridCol w="543988"/>
              </a:tblGrid>
              <a:tr h="242359">
                <a:tc>
                  <a:txBody>
                    <a:bodyPr/>
                    <a:lstStyle/>
                    <a:p>
                      <a:pPr algn="ctr" fontAlgn="ctr"/>
                      <a:r>
                        <a:rPr lang="en-US" sz="1200" b="1" u="none" strike="noStrike" dirty="0">
                          <a:effectLst/>
                          <a:latin typeface="Gill Sans MT" panose="020B0502020104020203" pitchFamily="34" charset="0"/>
                        </a:rPr>
                        <a:t>Rule#</a:t>
                      </a:r>
                      <a:endParaRPr lang="en-US" sz="1200" b="1" i="0" u="none" strike="noStrike" dirty="0">
                        <a:solidFill>
                          <a:srgbClr val="000000"/>
                        </a:solidFill>
                        <a:effectLst/>
                        <a:latin typeface="Gill Sans MT" panose="020B0502020104020203" pitchFamily="34" charset="0"/>
                      </a:endParaRPr>
                    </a:p>
                  </a:txBody>
                  <a:tcPr marL="8230" marR="8230" marT="8229" marB="0" anchor="ctr">
                    <a:solidFill>
                      <a:schemeClr val="bg1"/>
                    </a:solidFill>
                  </a:tcPr>
                </a:tc>
                <a:tc>
                  <a:txBody>
                    <a:bodyPr/>
                    <a:lstStyle/>
                    <a:p>
                      <a:pPr algn="ctr" fontAlgn="ctr"/>
                      <a:r>
                        <a:rPr lang="en-US" sz="1200" b="1" u="none" strike="noStrike" dirty="0">
                          <a:effectLst/>
                          <a:latin typeface="Gill Sans MT" panose="020B0502020104020203" pitchFamily="34" charset="0"/>
                        </a:rPr>
                        <a:t>Subject</a:t>
                      </a:r>
                      <a:endParaRPr lang="en-US" sz="1200" b="1" i="0" u="none" strike="noStrike" dirty="0">
                        <a:solidFill>
                          <a:srgbClr val="000000"/>
                        </a:solidFill>
                        <a:effectLst/>
                        <a:latin typeface="Gill Sans MT" panose="020B0502020104020203" pitchFamily="34" charset="0"/>
                      </a:endParaRPr>
                    </a:p>
                  </a:txBody>
                  <a:tcPr marL="8230" marR="8230" marT="8229" marB="0" anchor="ctr">
                    <a:solidFill>
                      <a:schemeClr val="bg1"/>
                    </a:solidFill>
                  </a:tcPr>
                </a:tc>
                <a:tc>
                  <a:txBody>
                    <a:bodyPr/>
                    <a:lstStyle/>
                    <a:p>
                      <a:pPr algn="ctr" fontAlgn="ctr"/>
                      <a:r>
                        <a:rPr lang="en-US" sz="1200" b="1" u="none" strike="noStrike" dirty="0">
                          <a:effectLst/>
                          <a:latin typeface="Gill Sans MT" panose="020B0502020104020203" pitchFamily="34" charset="0"/>
                        </a:rPr>
                        <a:t>Resource</a:t>
                      </a:r>
                      <a:endParaRPr lang="en-US" sz="1200" b="1" i="0" u="none" strike="noStrike" dirty="0">
                        <a:solidFill>
                          <a:srgbClr val="000000"/>
                        </a:solidFill>
                        <a:effectLst/>
                        <a:latin typeface="Gill Sans MT" panose="020B0502020104020203" pitchFamily="34" charset="0"/>
                      </a:endParaRPr>
                    </a:p>
                  </a:txBody>
                  <a:tcPr marL="8230" marR="8230" marT="8229" marB="0" anchor="ctr">
                    <a:solidFill>
                      <a:schemeClr val="bg1"/>
                    </a:solidFill>
                  </a:tcPr>
                </a:tc>
                <a:tc>
                  <a:txBody>
                    <a:bodyPr/>
                    <a:lstStyle/>
                    <a:p>
                      <a:pPr algn="ctr" fontAlgn="ctr"/>
                      <a:r>
                        <a:rPr lang="en-US" sz="1200" b="1" u="none" strike="noStrike" dirty="0">
                          <a:effectLst/>
                          <a:latin typeface="Gill Sans MT" panose="020B0502020104020203" pitchFamily="34" charset="0"/>
                        </a:rPr>
                        <a:t>Target</a:t>
                      </a:r>
                      <a:endParaRPr lang="en-US" sz="1200" b="1" i="0" u="none" strike="noStrike" dirty="0">
                        <a:solidFill>
                          <a:srgbClr val="000000"/>
                        </a:solidFill>
                        <a:effectLst/>
                        <a:latin typeface="Gill Sans MT" panose="020B0502020104020203" pitchFamily="34" charset="0"/>
                      </a:endParaRPr>
                    </a:p>
                  </a:txBody>
                  <a:tcPr marL="8230" marR="8230" marT="8229" marB="0" anchor="ctr">
                    <a:solidFill>
                      <a:schemeClr val="bg1"/>
                    </a:solidFill>
                  </a:tcPr>
                </a:tc>
                <a:tc>
                  <a:txBody>
                    <a:bodyPr/>
                    <a:lstStyle/>
                    <a:p>
                      <a:pPr algn="ctr" fontAlgn="ctr"/>
                      <a:r>
                        <a:rPr lang="en-US" sz="1200" b="1" u="none" strike="noStrike" dirty="0">
                          <a:effectLst/>
                          <a:latin typeface="Gill Sans MT" panose="020B0502020104020203" pitchFamily="34" charset="0"/>
                        </a:rPr>
                        <a:t>Attribute</a:t>
                      </a:r>
                      <a:endParaRPr lang="en-US" sz="1200" b="1" i="0" u="none" strike="noStrike" dirty="0">
                        <a:solidFill>
                          <a:srgbClr val="000000"/>
                        </a:solidFill>
                        <a:effectLst/>
                        <a:latin typeface="Gill Sans MT" panose="020B0502020104020203" pitchFamily="34" charset="0"/>
                      </a:endParaRPr>
                    </a:p>
                  </a:txBody>
                  <a:tcPr marL="8230" marR="8230" marT="8229" marB="0" anchor="ctr">
                    <a:solidFill>
                      <a:schemeClr val="bg1"/>
                    </a:solidFill>
                  </a:tcPr>
                </a:tc>
                <a:tc>
                  <a:txBody>
                    <a:bodyPr/>
                    <a:lstStyle/>
                    <a:p>
                      <a:pPr algn="ctr" fontAlgn="ctr"/>
                      <a:r>
                        <a:rPr lang="en-US" sz="1200" b="1" u="none" strike="noStrike" dirty="0">
                          <a:effectLst/>
                          <a:latin typeface="Gill Sans MT" panose="020B0502020104020203" pitchFamily="34" charset="0"/>
                        </a:rPr>
                        <a:t>Action</a:t>
                      </a:r>
                      <a:endParaRPr lang="en-US" sz="1200" b="1" i="0" u="none" strike="noStrike" dirty="0">
                        <a:solidFill>
                          <a:srgbClr val="000000"/>
                        </a:solidFill>
                        <a:effectLst/>
                        <a:latin typeface="Gill Sans MT" panose="020B0502020104020203" pitchFamily="34" charset="0"/>
                      </a:endParaRPr>
                    </a:p>
                  </a:txBody>
                  <a:tcPr marL="8230" marR="8230" marT="8229" marB="0" anchor="ctr">
                    <a:solidFill>
                      <a:schemeClr val="bg1"/>
                    </a:solidFill>
                  </a:tcPr>
                </a:tc>
                <a:tc>
                  <a:txBody>
                    <a:bodyPr/>
                    <a:lstStyle/>
                    <a:p>
                      <a:pPr algn="ctr" fontAlgn="ctr"/>
                      <a:r>
                        <a:rPr lang="en-US" sz="1200" b="1" u="none" strike="noStrike" dirty="0">
                          <a:effectLst/>
                          <a:latin typeface="Gill Sans MT" panose="020B0502020104020203" pitchFamily="34" charset="0"/>
                        </a:rPr>
                        <a:t>Effect</a:t>
                      </a:r>
                      <a:endParaRPr lang="en-US" sz="1200" b="1" i="0" u="none" strike="noStrike" dirty="0">
                        <a:solidFill>
                          <a:srgbClr val="000000"/>
                        </a:solidFill>
                        <a:effectLst/>
                        <a:latin typeface="Gill Sans MT" panose="020B0502020104020203" pitchFamily="34" charset="0"/>
                      </a:endParaRPr>
                    </a:p>
                  </a:txBody>
                  <a:tcPr marL="8230" marR="8230" marT="8229" marB="0" anchor="ctr">
                    <a:solidFill>
                      <a:schemeClr val="bg1"/>
                    </a:solidFill>
                  </a:tcPr>
                </a:tc>
              </a:tr>
              <a:tr h="484716">
                <a:tc>
                  <a:txBody>
                    <a:bodyPr/>
                    <a:lstStyle/>
                    <a:p>
                      <a:pPr algn="ctr" fontAlgn="ctr"/>
                      <a:r>
                        <a:rPr lang="en-US" sz="1000" u="none" strike="noStrike" dirty="0">
                          <a:effectLst/>
                        </a:rPr>
                        <a:t>1</a:t>
                      </a:r>
                      <a:endParaRPr lang="en-US" sz="1000" b="0" i="0" u="none" strike="noStrike" dirty="0">
                        <a:solidFill>
                          <a:srgbClr val="9C0006"/>
                        </a:solidFill>
                        <a:effectLst/>
                        <a:latin typeface="Calibri" panose="020F0502020204030204" pitchFamily="34" charset="0"/>
                      </a:endParaRPr>
                    </a:p>
                  </a:txBody>
                  <a:tcPr marL="8230" marR="8230" marT="8229" marB="0" anchor="ctr">
                    <a:noFill/>
                  </a:tcPr>
                </a:tc>
                <a:tc>
                  <a:txBody>
                    <a:bodyPr/>
                    <a:lstStyle/>
                    <a:p>
                      <a:pPr algn="ctr" fontAlgn="ctr"/>
                      <a:r>
                        <a:rPr lang="en-US" sz="1000" u="none" strike="noStrike" dirty="0">
                          <a:effectLst/>
                        </a:rPr>
                        <a:t>CV, ECV</a:t>
                      </a:r>
                      <a:endParaRPr lang="en-US" sz="1000" b="0" i="0" u="none" strike="noStrike" dirty="0">
                        <a:solidFill>
                          <a:srgbClr val="9C0006"/>
                        </a:solidFill>
                        <a:effectLst/>
                        <a:latin typeface="Calibri" panose="020F0502020204030204" pitchFamily="34" charset="0"/>
                      </a:endParaRPr>
                    </a:p>
                  </a:txBody>
                  <a:tcPr marL="8230" marR="8230" marT="8229" marB="0" anchor="ctr">
                    <a:noFill/>
                  </a:tcPr>
                </a:tc>
                <a:tc>
                  <a:txBody>
                    <a:bodyPr/>
                    <a:lstStyle/>
                    <a:p>
                      <a:pPr algn="ctr" fontAlgn="b"/>
                      <a:r>
                        <a:rPr lang="en-US" sz="1000" u="none" strike="noStrike" dirty="0" smtClean="0">
                          <a:effectLst/>
                        </a:rPr>
                        <a:t>Health</a:t>
                      </a:r>
                      <a:r>
                        <a:rPr lang="en-US" sz="1000" u="none" strike="noStrike" baseline="0" dirty="0" smtClean="0">
                          <a:effectLst/>
                        </a:rPr>
                        <a:t> Service</a:t>
                      </a:r>
                      <a:endParaRPr lang="en-US" sz="1000" b="0" i="0" u="none" strike="noStrike" dirty="0">
                        <a:solidFill>
                          <a:srgbClr val="9C0006"/>
                        </a:solidFill>
                        <a:effectLst/>
                        <a:latin typeface="Calibri" panose="020F0502020204030204" pitchFamily="34" charset="0"/>
                      </a:endParaRPr>
                    </a:p>
                  </a:txBody>
                  <a:tcPr marL="8230" marR="8230" marT="8229" marB="0" anchor="ctr">
                    <a:noFill/>
                  </a:tcPr>
                </a:tc>
                <a:tc>
                  <a:txBody>
                    <a:bodyPr/>
                    <a:lstStyle/>
                    <a:p>
                      <a:pPr algn="ctr" fontAlgn="ctr"/>
                      <a:r>
                        <a:rPr lang="en-US" sz="1000" u="none" strike="noStrike" dirty="0">
                          <a:effectLst/>
                        </a:rPr>
                        <a:t>STL</a:t>
                      </a:r>
                      <a:endParaRPr lang="en-US" sz="1000" b="0" i="0" u="none" strike="noStrike" dirty="0">
                        <a:solidFill>
                          <a:srgbClr val="9C0006"/>
                        </a:solidFill>
                        <a:effectLst/>
                        <a:latin typeface="Calibri" panose="020F0502020204030204" pitchFamily="34" charset="0"/>
                      </a:endParaRPr>
                    </a:p>
                  </a:txBody>
                  <a:tcPr marL="8230" marR="8230" marT="8229" marB="0" anchor="ctr">
                    <a:noFill/>
                  </a:tcPr>
                </a:tc>
                <a:tc>
                  <a:txBody>
                    <a:bodyPr/>
                    <a:lstStyle/>
                    <a:p>
                      <a:pPr algn="ctr" fontAlgn="ctr"/>
                      <a:r>
                        <a:rPr lang="en-US" sz="1000" u="none" strike="noStrike" dirty="0">
                          <a:effectLst/>
                        </a:rPr>
                        <a:t>{ </a:t>
                      </a:r>
                      <a:r>
                        <a:rPr lang="en-US" sz="1000" u="none" strike="noStrike" dirty="0" err="1">
                          <a:effectLst/>
                        </a:rPr>
                        <a:t>CLoc</a:t>
                      </a:r>
                      <a:r>
                        <a:rPr lang="en-US" sz="1000" u="none" strike="noStrike" dirty="0">
                          <a:effectLst/>
                        </a:rPr>
                        <a:t>: </a:t>
                      </a:r>
                      <a:r>
                        <a:rPr lang="en-US" sz="1000" u="none" strike="noStrike" dirty="0" smtClean="0">
                          <a:effectLst/>
                        </a:rPr>
                        <a:t>Mill Ave</a:t>
                      </a:r>
                      <a:r>
                        <a:rPr lang="en-US" sz="1000" u="none" strike="noStrike" dirty="0">
                          <a:effectLst/>
                        </a:rPr>
                        <a:t>. </a:t>
                      </a:r>
                      <a:r>
                        <a:rPr lang="en-US" sz="1000" u="none" strike="noStrike" dirty="0" smtClean="0">
                          <a:effectLst/>
                        </a:rPr>
                        <a:t>&amp; </a:t>
                      </a:r>
                      <a:r>
                        <a:rPr lang="en-US" sz="1000" u="none" strike="noStrike" dirty="0">
                          <a:effectLst/>
                        </a:rPr>
                        <a:t>7th St., Tempe, ; </a:t>
                      </a:r>
                      <a:r>
                        <a:rPr lang="en-US" sz="1000" u="none" strike="noStrike" dirty="0" err="1">
                          <a:effectLst/>
                        </a:rPr>
                        <a:t>Current_TimeStamp</a:t>
                      </a:r>
                      <a:r>
                        <a:rPr lang="en-US" sz="1000" u="none" strike="noStrike" dirty="0">
                          <a:effectLst/>
                        </a:rPr>
                        <a:t>:  </a:t>
                      </a:r>
                      <a:r>
                        <a:rPr lang="en-US" sz="1000" u="none" strike="noStrike" dirty="0" smtClean="0">
                          <a:effectLst/>
                        </a:rPr>
                        <a:t>09:59:00 am </a:t>
                      </a:r>
                      <a:r>
                        <a:rPr lang="en-US" sz="1000" u="none" strike="noStrike" dirty="0">
                          <a:effectLst/>
                        </a:rPr>
                        <a:t>&lt; Time &lt; </a:t>
                      </a:r>
                      <a:r>
                        <a:rPr lang="en-US" sz="1000" u="none" strike="noStrike" dirty="0" smtClean="0">
                          <a:effectLst/>
                        </a:rPr>
                        <a:t>6:00:00 pm}</a:t>
                      </a:r>
                      <a:endParaRPr lang="en-US" sz="1000" b="0" i="0" u="none" strike="noStrike" dirty="0">
                        <a:solidFill>
                          <a:srgbClr val="9C0006"/>
                        </a:solidFill>
                        <a:effectLst/>
                        <a:latin typeface="Calibri" panose="020F0502020204030204" pitchFamily="34" charset="0"/>
                      </a:endParaRPr>
                    </a:p>
                  </a:txBody>
                  <a:tcPr marL="8230" marR="8230" marT="8229" marB="0" anchor="ctr">
                    <a:noFill/>
                  </a:tcPr>
                </a:tc>
                <a:tc>
                  <a:txBody>
                    <a:bodyPr/>
                    <a:lstStyle/>
                    <a:p>
                      <a:pPr algn="ctr" fontAlgn="ctr"/>
                      <a:r>
                        <a:rPr lang="en-US" sz="1000" u="none" strike="noStrike" dirty="0">
                          <a:effectLst/>
                        </a:rPr>
                        <a:t>Access</a:t>
                      </a:r>
                      <a:endParaRPr lang="en-US" sz="1000" b="0" i="0" u="none" strike="noStrike" dirty="0">
                        <a:solidFill>
                          <a:srgbClr val="9C0006"/>
                        </a:solidFill>
                        <a:effectLst/>
                        <a:latin typeface="Calibri" panose="020F0502020204030204" pitchFamily="34" charset="0"/>
                      </a:endParaRPr>
                    </a:p>
                  </a:txBody>
                  <a:tcPr marL="8230" marR="8230" marT="8229" marB="0" anchor="ctr">
                    <a:noFill/>
                  </a:tcPr>
                </a:tc>
                <a:tc>
                  <a:txBody>
                    <a:bodyPr/>
                    <a:lstStyle/>
                    <a:p>
                      <a:pPr algn="ctr" fontAlgn="ctr"/>
                      <a:r>
                        <a:rPr lang="en-US" sz="1000" u="none" strike="noStrike" dirty="0" smtClean="0">
                          <a:effectLst/>
                        </a:rPr>
                        <a:t>Deny</a:t>
                      </a:r>
                      <a:endParaRPr lang="en-US" sz="1000" b="0" i="0" u="none" strike="noStrike" dirty="0">
                        <a:solidFill>
                          <a:srgbClr val="9C0006"/>
                        </a:solidFill>
                        <a:effectLst/>
                        <a:latin typeface="Calibri" panose="020F0502020204030204" pitchFamily="34" charset="0"/>
                      </a:endParaRPr>
                    </a:p>
                  </a:txBody>
                  <a:tcPr marL="8230" marR="8230" marT="8229" marB="0" anchor="ctr">
                    <a:noFill/>
                  </a:tcPr>
                </a:tc>
              </a:tr>
            </a:tbl>
          </a:graphicData>
        </a:graphic>
      </p:graphicFrame>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91707" y="2111829"/>
            <a:ext cx="1651185" cy="4381046"/>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Title 1"/>
          <p:cNvSpPr>
            <a:spLocks noGrp="1"/>
          </p:cNvSpPr>
          <p:nvPr>
            <p:ph type="title"/>
          </p:nvPr>
        </p:nvSpPr>
        <p:spPr/>
        <p:txBody>
          <a:bodyPr/>
          <a:lstStyle/>
          <a:p>
            <a:r>
              <a:rPr lang="en-US" altLang="en-US" dirty="0" smtClean="0"/>
              <a:t>Authorization Space</a:t>
            </a:r>
          </a:p>
        </p:txBody>
      </p:sp>
      <p:sp>
        <p:nvSpPr>
          <p:cNvPr id="71684" name="Slide Number Placeholder 3"/>
          <p:cNvSpPr>
            <a:spLocks noGrp="1"/>
          </p:cNvSpPr>
          <p:nvPr>
            <p:ph type="sldNum" sz="quarter" idx="10"/>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Gill Sans MT" panose="020B0502020104020203"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9pPr>
          </a:lstStyle>
          <a:p>
            <a:pPr>
              <a:spcBef>
                <a:spcPct val="0"/>
              </a:spcBef>
              <a:buFontTx/>
              <a:buNone/>
            </a:pPr>
            <a:fld id="{2FDE4744-8C95-406A-BD57-2642D77BA2B6}" type="slidenum">
              <a:rPr lang="en-US" altLang="en-US" sz="1200" smtClean="0"/>
              <a:pPr>
                <a:spcBef>
                  <a:spcPct val="0"/>
                </a:spcBef>
                <a:buFontTx/>
                <a:buNone/>
              </a:pPr>
              <a:t>29</a:t>
            </a:fld>
            <a:endParaRPr lang="en-US" altLang="en-US" sz="1200" smtClean="0"/>
          </a:p>
        </p:txBody>
      </p:sp>
      <mc:AlternateContent xmlns:mc="http://schemas.openxmlformats.org/markup-compatibility/2006" xmlns:a14="http://schemas.microsoft.com/office/drawing/2010/main">
        <mc:Choice Requires="a14">
          <p:sp>
            <p:nvSpPr>
              <p:cNvPr id="2" name="Content Placeholder 1"/>
              <p:cNvSpPr>
                <a:spLocks noGrp="1"/>
              </p:cNvSpPr>
              <p:nvPr>
                <p:ph idx="1"/>
              </p:nvPr>
            </p:nvSpPr>
            <p:spPr>
              <a:xfrm>
                <a:off x="457200" y="1417638"/>
                <a:ext cx="8229600" cy="4525963"/>
              </a:xfrm>
            </p:spPr>
            <p:txBody>
              <a:bodyPr/>
              <a:lstStyle/>
              <a:p>
                <a:r>
                  <a:rPr lang="en-US" dirty="0" smtClean="0"/>
                  <a:t>Let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𝑥</m:t>
                        </m:r>
                      </m:sub>
                    </m:sSub>
                  </m:oMath>
                </a14:m>
                <a:r>
                  <a:rPr lang="en-US" dirty="0" smtClean="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𝑥</m:t>
                        </m:r>
                        <m:r>
                          <a:rPr lang="en-US" b="0" i="1" smtClean="0">
                            <a:latin typeface="Cambria Math" panose="02040503050406030204" pitchFamily="18" charset="0"/>
                          </a:rPr>
                          <m:t> </m:t>
                        </m:r>
                      </m:sub>
                    </m:sSub>
                  </m:oMath>
                </a14:m>
                <a:r>
                  <a:rPr lang="en-US" dirty="0" smtClean="0"/>
                  <a:t>be a set of rules and policies respectively of an XACML policy </a:t>
                </a:r>
                <a14:m>
                  <m:oMath xmlns:m="http://schemas.openxmlformats.org/officeDocument/2006/math">
                    <m:r>
                      <a:rPr lang="en-US" i="1" dirty="0" smtClean="0">
                        <a:latin typeface="Cambria Math" panose="02040503050406030204" pitchFamily="18" charset="0"/>
                      </a:rPr>
                      <m:t>𝑥</m:t>
                    </m:r>
                  </m:oMath>
                </a14:m>
                <a:r>
                  <a:rPr lang="en-US" dirty="0" smtClean="0"/>
                  <a:t>.  </a:t>
                </a:r>
              </a:p>
              <a:p>
                <a:r>
                  <a:rPr lang="en-US" dirty="0" smtClean="0"/>
                  <a:t>An </a:t>
                </a:r>
                <a14:m>
                  <m:oMath xmlns:m="http://schemas.openxmlformats.org/officeDocument/2006/math">
                    <m:r>
                      <a:rPr lang="en-US" i="1" dirty="0" smtClean="0">
                        <a:latin typeface="Cambria Math" panose="02040503050406030204" pitchFamily="18" charset="0"/>
                      </a:rPr>
                      <m:t>𝐴𝑢𝑡h𝑜𝑟𝑖𝑧𝑎𝑡𝑖𝑜𝑛</m:t>
                    </m:r>
                    <m:r>
                      <a:rPr lang="en-US" i="1" dirty="0" smtClean="0">
                        <a:latin typeface="Cambria Math" panose="02040503050406030204" pitchFamily="18" charset="0"/>
                      </a:rPr>
                      <m:t> </m:t>
                    </m:r>
                    <m:r>
                      <a:rPr lang="en-US" i="1" dirty="0" smtClean="0">
                        <a:latin typeface="Cambria Math" panose="02040503050406030204" pitchFamily="18" charset="0"/>
                      </a:rPr>
                      <m:t>𝑆𝑝𝑎𝑐𝑒</m:t>
                    </m:r>
                    <m:r>
                      <a:rPr lang="en-US" i="1" dirty="0" smtClean="0">
                        <a:latin typeface="Cambria Math" panose="02040503050406030204" pitchFamily="18" charset="0"/>
                      </a:rPr>
                      <m:t> </m:t>
                    </m:r>
                  </m:oMath>
                </a14:m>
                <a:r>
                  <a:rPr lang="en-US" dirty="0" smtClean="0"/>
                  <a:t>for an XACML policy component </a:t>
                </a:r>
                <a14:m>
                  <m:oMath xmlns:m="http://schemas.openxmlformats.org/officeDocument/2006/math">
                    <m:r>
                      <a:rPr lang="en-US" b="0" i="1" smtClean="0">
                        <a:latin typeface="Cambria Math" panose="02040503050406030204" pitchFamily="18" charset="0"/>
                      </a:rPr>
                      <m:t>𝑐</m:t>
                    </m:r>
                    <m:r>
                      <a:rPr lang="en-US" b="0" i="1" smtClean="0">
                        <a:latin typeface="Cambria Math" panose="02040503050406030204" pitchFamily="18" charset="0"/>
                      </a:rPr>
                      <m:t> ∈ </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𝑥</m:t>
                        </m:r>
                      </m:sub>
                    </m:sSub>
                    <m:r>
                      <a:rPr lang="en-US" b="0" i="1" smtClean="0">
                        <a:latin typeface="Cambria Math" panose="02040503050406030204" pitchFamily="18" charset="0"/>
                        <a:ea typeface="Cambria Math" panose="02040503050406030204" pitchFamily="18" charset="0"/>
                      </a:rPr>
                      <m:t> ∪ </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𝑃</m:t>
                        </m:r>
                      </m:e>
                      <m:sub>
                        <m:r>
                          <a:rPr lang="en-US" b="0" i="1" smtClean="0">
                            <a:latin typeface="Cambria Math" panose="02040503050406030204" pitchFamily="18" charset="0"/>
                            <a:ea typeface="Cambria Math" panose="02040503050406030204" pitchFamily="18" charset="0"/>
                          </a:rPr>
                          <m:t>𝑥</m:t>
                        </m:r>
                      </m:sub>
                    </m:sSub>
                  </m:oMath>
                </a14:m>
                <a:r>
                  <a:rPr lang="en-US" dirty="0" smtClean="0"/>
                  <a:t> represents a collection of all policy components </a:t>
                </a:r>
                <a14:m>
                  <m:oMath xmlns:m="http://schemas.openxmlformats.org/officeDocument/2006/math">
                    <m:r>
                      <a:rPr lang="en-US" i="1" dirty="0" smtClean="0">
                        <a:latin typeface="Cambria Math" panose="02040503050406030204" pitchFamily="18" charset="0"/>
                      </a:rPr>
                      <m:t>𝑐</m:t>
                    </m:r>
                  </m:oMath>
                </a14:m>
                <a:r>
                  <a:rPr lang="en-US" dirty="0" smtClean="0"/>
                  <a:t> that are applicable to user requests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𝑄</m:t>
                        </m:r>
                      </m:e>
                      <m:sub>
                        <m:r>
                          <a:rPr lang="en-US" b="0" i="1" smtClean="0">
                            <a:latin typeface="Cambria Math" panose="02040503050406030204" pitchFamily="18" charset="0"/>
                          </a:rPr>
                          <m:t>𝑐</m:t>
                        </m:r>
                      </m:sub>
                    </m:sSub>
                  </m:oMath>
                </a14:m>
                <a:r>
                  <a:rPr lang="en-US" dirty="0" smtClean="0"/>
                  <a:t>.</a:t>
                </a:r>
                <a:endParaRPr lang="en-US" dirty="0"/>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xfrm>
                <a:off x="457200" y="1417638"/>
                <a:ext cx="8229600" cy="4525963"/>
              </a:xfrm>
              <a:blipFill rotWithShape="0">
                <a:blip r:embed="rId3"/>
                <a:stretch>
                  <a:fillRect l="-1333" t="-1482" r="-667"/>
                </a:stretch>
              </a:blipFill>
            </p:spPr>
            <p:txBody>
              <a:bodyPr/>
              <a:lstStyle/>
              <a:p>
                <a:r>
                  <a:rPr lang="en-US">
                    <a:noFill/>
                  </a:rPr>
                  <a:t> </a:t>
                </a:r>
              </a:p>
            </p:txBody>
          </p:sp>
        </mc:Fallback>
      </mc:AlternateContent>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Internet of Things and Big Data</a:t>
            </a:r>
            <a:endParaRPr lang="en-US" dirty="0"/>
          </a:p>
        </p:txBody>
      </p:sp>
      <p:sp>
        <p:nvSpPr>
          <p:cNvPr id="3" name="Content Placeholder 2"/>
          <p:cNvSpPr>
            <a:spLocks noGrp="1"/>
          </p:cNvSpPr>
          <p:nvPr>
            <p:ph idx="1"/>
          </p:nvPr>
        </p:nvSpPr>
        <p:spPr>
          <a:xfrm>
            <a:off x="332014" y="1232880"/>
            <a:ext cx="8479971" cy="5135263"/>
          </a:xfrm>
        </p:spPr>
        <p:txBody>
          <a:bodyPr/>
          <a:lstStyle/>
          <a:p>
            <a:r>
              <a:rPr lang="en-US" dirty="0" err="1" smtClean="0"/>
              <a:t>IoT</a:t>
            </a:r>
            <a:r>
              <a:rPr lang="en-US" dirty="0" smtClean="0"/>
              <a:t> creates a network of physical objects with communication capability.</a:t>
            </a:r>
          </a:p>
          <a:p>
            <a:r>
              <a:rPr lang="en-US" dirty="0" smtClean="0"/>
              <a:t>Generates large volume of data that may require computation-intensive processing.</a:t>
            </a:r>
          </a:p>
          <a:p>
            <a:r>
              <a:rPr lang="en-US" dirty="0" err="1" smtClean="0"/>
              <a:t>IoT</a:t>
            </a:r>
            <a:r>
              <a:rPr lang="en-US" dirty="0" smtClean="0"/>
              <a:t> has evolved</a:t>
            </a:r>
          </a:p>
          <a:p>
            <a:pPr lvl="1"/>
            <a:r>
              <a:rPr lang="en-US" dirty="0" smtClean="0"/>
              <a:t>Personalized to a user and capable of sharing sensitive data</a:t>
            </a:r>
          </a:p>
          <a:p>
            <a:r>
              <a:rPr lang="en-US" dirty="0" smtClean="0"/>
              <a:t>Personalization of </a:t>
            </a:r>
            <a:r>
              <a:rPr lang="en-US" dirty="0" err="1" smtClean="0"/>
              <a:t>IoT</a:t>
            </a:r>
            <a:r>
              <a:rPr lang="en-US" dirty="0" smtClean="0"/>
              <a:t> gives rise to Internet of Everything.</a:t>
            </a:r>
          </a:p>
          <a:p>
            <a:pPr lvl="1"/>
            <a:r>
              <a:rPr lang="en-US" dirty="0" smtClean="0"/>
              <a:t>Brings together people, process and things to make networked connections more relevant.</a:t>
            </a:r>
          </a:p>
          <a:p>
            <a:r>
              <a:rPr lang="en-US" dirty="0" smtClean="0"/>
              <a:t>Increases the amount of personal data generated.</a:t>
            </a:r>
          </a:p>
        </p:txBody>
      </p:sp>
      <p:sp>
        <p:nvSpPr>
          <p:cNvPr id="4" name="Slide Number Placeholder 3"/>
          <p:cNvSpPr>
            <a:spLocks noGrp="1"/>
          </p:cNvSpPr>
          <p:nvPr>
            <p:ph type="sldNum" sz="quarter" idx="10"/>
          </p:nvPr>
        </p:nvSpPr>
        <p:spPr/>
        <p:txBody>
          <a:bodyPr/>
          <a:lstStyle/>
          <a:p>
            <a:pPr>
              <a:defRPr/>
            </a:pPr>
            <a:fld id="{4F012910-E2F8-4267-9587-92DF3F9540D5}" type="slidenum">
              <a:rPr lang="en-US" altLang="en-US" smtClean="0"/>
              <a:pPr>
                <a:defRPr/>
              </a:pPr>
              <a:t>3</a:t>
            </a:fld>
            <a:endParaRPr lang="en-US" altLang="en-US" dirty="0"/>
          </a:p>
        </p:txBody>
      </p:sp>
      <p:sp>
        <p:nvSpPr>
          <p:cNvPr id="5" name="TextBox 4"/>
          <p:cNvSpPr txBox="1"/>
          <p:nvPr/>
        </p:nvSpPr>
        <p:spPr>
          <a:xfrm>
            <a:off x="457200" y="6503991"/>
            <a:ext cx="5803900" cy="276999"/>
          </a:xfrm>
          <a:prstGeom prst="rect">
            <a:avLst/>
          </a:prstGeom>
          <a:noFill/>
        </p:spPr>
        <p:txBody>
          <a:bodyPr wrap="square" rtlCol="0">
            <a:spAutoFit/>
          </a:bodyPr>
          <a:lstStyle/>
          <a:p>
            <a:r>
              <a:rPr lang="en-US" sz="1200" i="1" dirty="0">
                <a:latin typeface="Gill Sans MT" panose="020B0502020104020203" pitchFamily="34" charset="0"/>
                <a:hlinkClick r:id="rId3"/>
              </a:rPr>
              <a:t>http://</a:t>
            </a:r>
            <a:r>
              <a:rPr lang="en-US" sz="1200" i="1" dirty="0" smtClean="0">
                <a:latin typeface="Gill Sans MT" panose="020B0502020104020203" pitchFamily="34" charset="0"/>
                <a:hlinkClick r:id="rId3"/>
              </a:rPr>
              <a:t>www.cisco.com/web/about/ac79/innov/IoE.html</a:t>
            </a:r>
            <a:r>
              <a:rPr lang="en-US" sz="1200" i="1" dirty="0" smtClean="0">
                <a:latin typeface="Gill Sans MT" panose="020B0502020104020203" pitchFamily="34" charset="0"/>
              </a:rPr>
              <a:t> </a:t>
            </a:r>
            <a:endParaRPr lang="en-US" sz="1200" i="1" dirty="0">
              <a:latin typeface="Gill Sans MT" panose="020B0502020104020203" pitchFamily="34" charset="0"/>
            </a:endParaRPr>
          </a:p>
        </p:txBody>
      </p:sp>
    </p:spTree>
    <p:extLst>
      <p:ext uri="{BB962C8B-B14F-4D97-AF65-F5344CB8AC3E}">
        <p14:creationId xmlns:p14="http://schemas.microsoft.com/office/powerpoint/2010/main" val="20189078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Attribute Space</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276723"/>
                <a:ext cx="8229600" cy="4525963"/>
              </a:xfrm>
            </p:spPr>
            <p:txBody>
              <a:bodyPr/>
              <a:lstStyle/>
              <a:p>
                <a:r>
                  <a:rPr lang="en-US" dirty="0" smtClean="0"/>
                  <a:t>Consider rules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𝑥</m:t>
                        </m:r>
                      </m:sub>
                    </m:sSub>
                  </m:oMath>
                </a14:m>
                <a:r>
                  <a:rPr lang="en-US" dirty="0" smtClean="0"/>
                  <a:t> in an Authorization Space of an XACML policy component </a:t>
                </a:r>
                <a14:m>
                  <m:oMath xmlns:m="http://schemas.openxmlformats.org/officeDocument/2006/math">
                    <m:r>
                      <a:rPr lang="en-US" b="0" i="1" smtClean="0">
                        <a:latin typeface="Cambria Math" panose="02040503050406030204" pitchFamily="18" charset="0"/>
                      </a:rPr>
                      <m:t>𝑐</m:t>
                    </m:r>
                    <m:r>
                      <a:rPr lang="en-US" b="0" i="1" smtClean="0">
                        <a:latin typeface="Cambria Math" panose="02040503050406030204" pitchFamily="18" charset="0"/>
                      </a:rPr>
                      <m:t> ∈ </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𝑥</m:t>
                        </m:r>
                      </m:sub>
                    </m:sSub>
                    <m:r>
                      <a:rPr lang="en-US" b="0" i="1" smtClean="0">
                        <a:latin typeface="Cambria Math" panose="02040503050406030204" pitchFamily="18" charset="0"/>
                        <a:ea typeface="Cambria Math" panose="02040503050406030204" pitchFamily="18" charset="0"/>
                      </a:rPr>
                      <m:t> ∪ </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𝑃</m:t>
                        </m:r>
                      </m:e>
                      <m:sub>
                        <m:r>
                          <a:rPr lang="en-US" b="0" i="1" smtClean="0">
                            <a:latin typeface="Cambria Math" panose="02040503050406030204" pitchFamily="18" charset="0"/>
                            <a:ea typeface="Cambria Math" panose="02040503050406030204" pitchFamily="18" charset="0"/>
                          </a:rPr>
                          <m:t>𝑥</m:t>
                        </m:r>
                      </m:sub>
                    </m:sSub>
                  </m:oMath>
                </a14:m>
                <a:r>
                  <a:rPr lang="en-US" dirty="0" smtClean="0"/>
                  <a:t>.  </a:t>
                </a:r>
              </a:p>
              <a:p>
                <a:r>
                  <a:rPr lang="en-US" dirty="0" smtClean="0"/>
                  <a:t>An Attribute Space for a rule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𝑥</m:t>
                        </m:r>
                      </m:sub>
                    </m:sSub>
                  </m:oMath>
                </a14:m>
                <a:r>
                  <a:rPr lang="en-US" dirty="0" smtClean="0"/>
                  <a:t> represents a collection of unique attributes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𝐴𝑡𝑡𝑟</m:t>
                        </m:r>
                      </m:e>
                      <m:sub>
                        <m:r>
                          <a:rPr lang="en-US" b="0" i="1" smtClean="0">
                            <a:latin typeface="Cambria Math" panose="02040503050406030204" pitchFamily="18" charset="0"/>
                          </a:rPr>
                          <m:t>𝑥</m:t>
                        </m:r>
                      </m:sub>
                    </m:sSub>
                  </m:oMath>
                </a14:m>
                <a:r>
                  <a:rPr lang="en-US" dirty="0" smtClean="0"/>
                  <a:t> with overlapping subset or equivalent values.</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276723"/>
                <a:ext cx="8229600" cy="4525963"/>
              </a:xfrm>
              <a:blipFill rotWithShape="0">
                <a:blip r:embed="rId3"/>
                <a:stretch>
                  <a:fillRect l="-1333" t="-1346" r="-2593"/>
                </a:stretch>
              </a:blipFill>
            </p:spPr>
            <p:txBody>
              <a:bodyPr/>
              <a:lstStyle/>
              <a:p>
                <a:r>
                  <a:rPr lang="en-US">
                    <a:noFill/>
                  </a:rPr>
                  <a:t> </a:t>
                </a:r>
              </a:p>
            </p:txBody>
          </p:sp>
        </mc:Fallback>
      </mc:AlternateContent>
      <p:sp>
        <p:nvSpPr>
          <p:cNvPr id="4" name="Slide Number Placeholder 3"/>
          <p:cNvSpPr>
            <a:spLocks noGrp="1"/>
          </p:cNvSpPr>
          <p:nvPr>
            <p:ph type="sldNum" sz="quarter" idx="10"/>
          </p:nvPr>
        </p:nvSpPr>
        <p:spPr/>
        <p:txBody>
          <a:bodyPr/>
          <a:lstStyle/>
          <a:p>
            <a:pPr>
              <a:defRPr/>
            </a:pPr>
            <a:fld id="{4F012910-E2F8-4267-9587-92DF3F9540D5}" type="slidenum">
              <a:rPr lang="en-US" altLang="en-US" smtClean="0"/>
              <a:pPr>
                <a:defRPr/>
              </a:pPr>
              <a:t>30</a:t>
            </a:fld>
            <a:endParaRPr lang="en-US" altLang="en-US" dirty="0"/>
          </a:p>
        </p:txBody>
      </p:sp>
    </p:spTree>
    <p:extLst>
      <p:ext uri="{BB962C8B-B14F-4D97-AF65-F5344CB8AC3E}">
        <p14:creationId xmlns:p14="http://schemas.microsoft.com/office/powerpoint/2010/main" val="39958781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Title 1"/>
          <p:cNvSpPr>
            <a:spLocks noGrp="1"/>
          </p:cNvSpPr>
          <p:nvPr>
            <p:ph type="title"/>
          </p:nvPr>
        </p:nvSpPr>
        <p:spPr/>
        <p:txBody>
          <a:bodyPr/>
          <a:lstStyle/>
          <a:p>
            <a:r>
              <a:rPr lang="en-US" altLang="en-US" smtClean="0"/>
              <a:t>Conflict Detection Algorithm</a:t>
            </a:r>
          </a:p>
        </p:txBody>
      </p:sp>
      <p:sp>
        <p:nvSpPr>
          <p:cNvPr id="73731" name="Content Placeholder 2"/>
          <p:cNvSpPr>
            <a:spLocks noGrp="1"/>
          </p:cNvSpPr>
          <p:nvPr>
            <p:ph idx="1"/>
          </p:nvPr>
        </p:nvSpPr>
        <p:spPr>
          <a:xfrm>
            <a:off x="457200" y="1233488"/>
            <a:ext cx="8229600" cy="5097462"/>
          </a:xfrm>
        </p:spPr>
        <p:txBody>
          <a:bodyPr/>
          <a:lstStyle/>
          <a:p>
            <a:r>
              <a:rPr lang="en-US" altLang="en-US" dirty="0"/>
              <a:t>Input:  A policy with a set of rules.</a:t>
            </a:r>
          </a:p>
          <a:p>
            <a:r>
              <a:rPr lang="en-US" altLang="en-US" dirty="0"/>
              <a:t>Create a new segment.</a:t>
            </a:r>
          </a:p>
          <a:p>
            <a:r>
              <a:rPr lang="en-US" altLang="en-US" dirty="0"/>
              <a:t>Create a new conflicting segment space.</a:t>
            </a:r>
          </a:p>
          <a:p>
            <a:r>
              <a:rPr lang="en-US" altLang="en-US" dirty="0"/>
              <a:t>Partition the policy.</a:t>
            </a:r>
          </a:p>
          <a:p>
            <a:pPr lvl="1"/>
            <a:r>
              <a:rPr lang="en-US" altLang="en-US" dirty="0"/>
              <a:t>Evaluate each rule and partition the policy into Authorization Spaces.</a:t>
            </a:r>
          </a:p>
          <a:p>
            <a:pPr lvl="1"/>
            <a:r>
              <a:rPr lang="en-US" altLang="en-US" dirty="0"/>
              <a:t>An Attribute Space is determined from an Authorization Space.</a:t>
            </a:r>
          </a:p>
          <a:p>
            <a:pPr lvl="1"/>
            <a:r>
              <a:rPr lang="en-US" altLang="en-US" dirty="0"/>
              <a:t>Partition the authorization spaces.</a:t>
            </a:r>
          </a:p>
        </p:txBody>
      </p:sp>
      <p:sp>
        <p:nvSpPr>
          <p:cNvPr id="73732" name="Slide Number Placeholder 3"/>
          <p:cNvSpPr>
            <a:spLocks noGrp="1"/>
          </p:cNvSpPr>
          <p:nvPr>
            <p:ph type="sldNum" sz="quarter" idx="10"/>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Gill Sans MT" panose="020B0502020104020203"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9pPr>
          </a:lstStyle>
          <a:p>
            <a:pPr>
              <a:spcBef>
                <a:spcPct val="0"/>
              </a:spcBef>
              <a:buFontTx/>
              <a:buNone/>
            </a:pPr>
            <a:fld id="{43784359-C038-47E7-AAD1-0B9AC7B48623}" type="slidenum">
              <a:rPr lang="en-US" altLang="en-US" sz="1200" smtClean="0"/>
              <a:pPr>
                <a:spcBef>
                  <a:spcPct val="0"/>
                </a:spcBef>
                <a:buFontTx/>
                <a:buNone/>
              </a:pPr>
              <a:t>31</a:t>
            </a:fld>
            <a:endParaRPr lang="en-US" altLang="en-US" sz="1200" smtClean="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931" y="400762"/>
            <a:ext cx="8229600" cy="1143000"/>
          </a:xfrm>
        </p:spPr>
        <p:txBody>
          <a:bodyPr/>
          <a:lstStyle/>
          <a:p>
            <a:r>
              <a:rPr lang="en-US" sz="2800" dirty="0" smtClean="0"/>
              <a:t>Determining Conflicting Rules in Authorization Space</a:t>
            </a:r>
            <a:endParaRPr lang="en-US" sz="2800" dirty="0"/>
          </a:p>
        </p:txBody>
      </p:sp>
      <p:sp>
        <p:nvSpPr>
          <p:cNvPr id="3" name="Content Placeholder 2"/>
          <p:cNvSpPr>
            <a:spLocks noGrp="1"/>
          </p:cNvSpPr>
          <p:nvPr>
            <p:ph idx="1"/>
          </p:nvPr>
        </p:nvSpPr>
        <p:spPr>
          <a:xfrm>
            <a:off x="457200" y="1385281"/>
            <a:ext cx="8229600" cy="4525963"/>
          </a:xfrm>
        </p:spPr>
        <p:txBody>
          <a:bodyPr/>
          <a:lstStyle/>
          <a:p>
            <a:r>
              <a:rPr lang="en-US" altLang="en-US" dirty="0"/>
              <a:t>Partition the authorization space using set operations.</a:t>
            </a:r>
          </a:p>
          <a:p>
            <a:pPr lvl="1"/>
            <a:r>
              <a:rPr lang="en-US" altLang="en-US" dirty="0"/>
              <a:t>Subset: rule </a:t>
            </a:r>
            <a:r>
              <a:rPr lang="en-US" altLang="en-US" dirty="0" err="1"/>
              <a:t>r</a:t>
            </a:r>
            <a:r>
              <a:rPr lang="en-US" altLang="en-US" baseline="-25000" dirty="0" err="1"/>
              <a:t>i</a:t>
            </a:r>
            <a:r>
              <a:rPr lang="en-US" altLang="en-US" dirty="0"/>
              <a:t> contains elements which are part of </a:t>
            </a:r>
            <a:r>
              <a:rPr lang="en-US" altLang="en-US" dirty="0" err="1"/>
              <a:t>r</a:t>
            </a:r>
            <a:r>
              <a:rPr lang="en-US" altLang="en-US" baseline="-25000" dirty="0" err="1"/>
              <a:t>j</a:t>
            </a:r>
            <a:r>
              <a:rPr lang="en-US" altLang="en-US" dirty="0"/>
              <a:t>.</a:t>
            </a:r>
          </a:p>
          <a:p>
            <a:pPr lvl="1"/>
            <a:r>
              <a:rPr lang="en-US" altLang="en-US" dirty="0"/>
              <a:t>Superset: </a:t>
            </a:r>
            <a:r>
              <a:rPr lang="en-US" altLang="en-US" dirty="0" err="1"/>
              <a:t>r</a:t>
            </a:r>
            <a:r>
              <a:rPr lang="en-US" altLang="en-US" baseline="-25000" dirty="0" err="1"/>
              <a:t>j</a:t>
            </a:r>
            <a:r>
              <a:rPr lang="en-US" altLang="en-US" dirty="0"/>
              <a:t> contains all elements of a smaller set </a:t>
            </a:r>
            <a:r>
              <a:rPr lang="en-US" altLang="en-US" dirty="0" err="1"/>
              <a:t>r</a:t>
            </a:r>
            <a:r>
              <a:rPr lang="en-US" altLang="en-US" baseline="-25000" dirty="0" err="1"/>
              <a:t>i</a:t>
            </a:r>
            <a:r>
              <a:rPr lang="en-US" altLang="en-US" dirty="0"/>
              <a:t>.</a:t>
            </a:r>
          </a:p>
          <a:p>
            <a:pPr lvl="1"/>
            <a:r>
              <a:rPr lang="en-US" altLang="en-US" dirty="0"/>
              <a:t>Equivalent: </a:t>
            </a:r>
            <a:r>
              <a:rPr lang="en-US" altLang="en-US" dirty="0" err="1"/>
              <a:t>r</a:t>
            </a:r>
            <a:r>
              <a:rPr lang="en-US" altLang="en-US" baseline="-25000" dirty="0" err="1"/>
              <a:t>i</a:t>
            </a:r>
            <a:r>
              <a:rPr lang="en-US" altLang="en-US" dirty="0"/>
              <a:t> contains all elements as in </a:t>
            </a:r>
            <a:r>
              <a:rPr lang="en-US" altLang="en-US" dirty="0" err="1"/>
              <a:t>r</a:t>
            </a:r>
            <a:r>
              <a:rPr lang="en-US" altLang="en-US" baseline="-25000" dirty="0" err="1"/>
              <a:t>j</a:t>
            </a:r>
            <a:r>
              <a:rPr lang="en-US" altLang="en-US" dirty="0"/>
              <a:t>.</a:t>
            </a:r>
          </a:p>
          <a:p>
            <a:pPr lvl="1"/>
            <a:r>
              <a:rPr lang="en-US" altLang="en-US" dirty="0"/>
              <a:t>Append the conflicting rules to a segment.</a:t>
            </a:r>
          </a:p>
          <a:p>
            <a:r>
              <a:rPr lang="en-US" altLang="en-US" dirty="0"/>
              <a:t>For every conflicting rule found in a segment.</a:t>
            </a:r>
          </a:p>
          <a:p>
            <a:pPr lvl="1"/>
            <a:r>
              <a:rPr lang="en-US" altLang="en-US" dirty="0"/>
              <a:t>Extract the rule.</a:t>
            </a:r>
          </a:p>
          <a:p>
            <a:pPr lvl="1"/>
            <a:r>
              <a:rPr lang="en-US" altLang="en-US" dirty="0"/>
              <a:t>Append to the conflicting segment.</a:t>
            </a:r>
          </a:p>
          <a:p>
            <a:endParaRPr lang="en-US" altLang="en-US" dirty="0"/>
          </a:p>
          <a:p>
            <a:endParaRPr lang="en-US" dirty="0"/>
          </a:p>
        </p:txBody>
      </p:sp>
      <p:sp>
        <p:nvSpPr>
          <p:cNvPr id="4" name="Slide Number Placeholder 3"/>
          <p:cNvSpPr>
            <a:spLocks noGrp="1"/>
          </p:cNvSpPr>
          <p:nvPr>
            <p:ph type="sldNum" sz="quarter" idx="10"/>
          </p:nvPr>
        </p:nvSpPr>
        <p:spPr/>
        <p:txBody>
          <a:bodyPr/>
          <a:lstStyle/>
          <a:p>
            <a:pPr>
              <a:defRPr/>
            </a:pPr>
            <a:fld id="{4F012910-E2F8-4267-9587-92DF3F9540D5}" type="slidenum">
              <a:rPr lang="en-US" altLang="en-US" smtClean="0"/>
              <a:pPr>
                <a:defRPr/>
              </a:pPr>
              <a:t>32</a:t>
            </a:fld>
            <a:endParaRPr lang="en-US" altLang="en-US" dirty="0"/>
          </a:p>
        </p:txBody>
      </p:sp>
    </p:spTree>
    <p:extLst>
      <p:ext uri="{BB962C8B-B14F-4D97-AF65-F5344CB8AC3E}">
        <p14:creationId xmlns:p14="http://schemas.microsoft.com/office/powerpoint/2010/main" val="8065978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Title 1"/>
          <p:cNvSpPr>
            <a:spLocks noGrp="1"/>
          </p:cNvSpPr>
          <p:nvPr>
            <p:ph type="title"/>
          </p:nvPr>
        </p:nvSpPr>
        <p:spPr/>
        <p:txBody>
          <a:bodyPr/>
          <a:lstStyle/>
          <a:p>
            <a:r>
              <a:rPr lang="en-US" altLang="en-US" smtClean="0"/>
              <a:t>Grid Representation</a:t>
            </a:r>
          </a:p>
        </p:txBody>
      </p:sp>
      <p:sp>
        <p:nvSpPr>
          <p:cNvPr id="74755" name="Slide Number Placeholder 3"/>
          <p:cNvSpPr>
            <a:spLocks noGrp="1"/>
          </p:cNvSpPr>
          <p:nvPr>
            <p:ph type="sldNum" sz="quarter" idx="10"/>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Gill Sans MT" panose="020B0502020104020203"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9pPr>
          </a:lstStyle>
          <a:p>
            <a:pPr>
              <a:spcBef>
                <a:spcPct val="0"/>
              </a:spcBef>
              <a:buFontTx/>
              <a:buNone/>
            </a:pPr>
            <a:fld id="{DF23BD1B-092D-4DC0-B825-49C346B8E7F0}" type="slidenum">
              <a:rPr lang="en-US" altLang="en-US" sz="1200" smtClean="0"/>
              <a:pPr>
                <a:spcBef>
                  <a:spcPct val="0"/>
                </a:spcBef>
                <a:buFontTx/>
                <a:buNone/>
              </a:pPr>
              <a:t>33</a:t>
            </a:fld>
            <a:endParaRPr lang="en-US" altLang="en-US" sz="1200" smtClean="0"/>
          </a:p>
        </p:txBody>
      </p:sp>
      <p:pic>
        <p:nvPicPr>
          <p:cNvPr id="74756"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58788" y="1266825"/>
            <a:ext cx="6242050" cy="23098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aphicFrame>
        <p:nvGraphicFramePr>
          <p:cNvPr id="8" name="Table 7"/>
          <p:cNvGraphicFramePr>
            <a:graphicFrameLocks noGrp="1"/>
          </p:cNvGraphicFramePr>
          <p:nvPr/>
        </p:nvGraphicFramePr>
        <p:xfrm>
          <a:off x="457200" y="3933825"/>
          <a:ext cx="8324850" cy="2184400"/>
        </p:xfrm>
        <a:graphic>
          <a:graphicData uri="http://schemas.openxmlformats.org/drawingml/2006/table">
            <a:tbl>
              <a:tblPr>
                <a:tableStyleId>{5940675A-B579-460E-94D1-54222C63F5DA}</a:tableStyleId>
              </a:tblPr>
              <a:tblGrid>
                <a:gridCol w="507429"/>
                <a:gridCol w="965075"/>
                <a:gridCol w="1377503"/>
                <a:gridCol w="792429"/>
                <a:gridCol w="3389955"/>
                <a:gridCol w="693502"/>
                <a:gridCol w="598957"/>
              </a:tblGrid>
              <a:tr h="242377">
                <a:tc>
                  <a:txBody>
                    <a:bodyPr/>
                    <a:lstStyle/>
                    <a:p>
                      <a:pPr algn="ctr" fontAlgn="ctr"/>
                      <a:r>
                        <a:rPr lang="en-US" sz="1400" b="1" u="none" strike="noStrike" dirty="0">
                          <a:effectLst/>
                        </a:rPr>
                        <a:t>Rule#</a:t>
                      </a:r>
                      <a:endParaRPr lang="en-US" sz="1400" b="1" i="0" u="none" strike="noStrike" dirty="0">
                        <a:solidFill>
                          <a:srgbClr val="000000"/>
                        </a:solidFill>
                        <a:effectLst/>
                        <a:latin typeface="Gill Sans MT" panose="020B0502020104020203" pitchFamily="34" charset="0"/>
                      </a:endParaRPr>
                    </a:p>
                  </a:txBody>
                  <a:tcPr marL="7127" marR="7127" marT="7128" marB="0" anchor="ctr"/>
                </a:tc>
                <a:tc>
                  <a:txBody>
                    <a:bodyPr/>
                    <a:lstStyle/>
                    <a:p>
                      <a:pPr algn="ctr" fontAlgn="ctr"/>
                      <a:r>
                        <a:rPr lang="en-US" sz="1400" b="1" u="none" strike="noStrike" dirty="0">
                          <a:effectLst/>
                        </a:rPr>
                        <a:t>Subject</a:t>
                      </a:r>
                      <a:endParaRPr lang="en-US" sz="1400" b="1" i="0" u="none" strike="noStrike" dirty="0">
                        <a:solidFill>
                          <a:srgbClr val="000000"/>
                        </a:solidFill>
                        <a:effectLst/>
                        <a:latin typeface="Gill Sans MT" panose="020B0502020104020203" pitchFamily="34" charset="0"/>
                      </a:endParaRPr>
                    </a:p>
                  </a:txBody>
                  <a:tcPr marL="7127" marR="7127" marT="7128" marB="0" anchor="ctr"/>
                </a:tc>
                <a:tc>
                  <a:txBody>
                    <a:bodyPr/>
                    <a:lstStyle/>
                    <a:p>
                      <a:pPr algn="ctr" fontAlgn="ctr"/>
                      <a:r>
                        <a:rPr lang="en-US" sz="1400" b="1" u="none" strike="noStrike" dirty="0">
                          <a:effectLst/>
                        </a:rPr>
                        <a:t>Resource</a:t>
                      </a:r>
                      <a:endParaRPr lang="en-US" sz="1400" b="1" i="0" u="none" strike="noStrike" dirty="0">
                        <a:solidFill>
                          <a:srgbClr val="000000"/>
                        </a:solidFill>
                        <a:effectLst/>
                        <a:latin typeface="Gill Sans MT" panose="020B0502020104020203" pitchFamily="34" charset="0"/>
                      </a:endParaRPr>
                    </a:p>
                  </a:txBody>
                  <a:tcPr marL="7127" marR="7127" marT="7128" marB="0" anchor="ctr"/>
                </a:tc>
                <a:tc>
                  <a:txBody>
                    <a:bodyPr/>
                    <a:lstStyle/>
                    <a:p>
                      <a:pPr algn="ctr" fontAlgn="ctr"/>
                      <a:r>
                        <a:rPr lang="en-US" sz="1400" b="1" u="none" strike="noStrike" dirty="0">
                          <a:effectLst/>
                        </a:rPr>
                        <a:t>Action</a:t>
                      </a:r>
                      <a:endParaRPr lang="en-US" sz="1400" b="1" i="0" u="none" strike="noStrike" dirty="0">
                        <a:solidFill>
                          <a:srgbClr val="000000"/>
                        </a:solidFill>
                        <a:effectLst/>
                        <a:latin typeface="Gill Sans MT" panose="020B0502020104020203" pitchFamily="34" charset="0"/>
                      </a:endParaRPr>
                    </a:p>
                  </a:txBody>
                  <a:tcPr marL="7127" marR="7127" marT="7128" marB="0" anchor="ctr"/>
                </a:tc>
                <a:tc>
                  <a:txBody>
                    <a:bodyPr/>
                    <a:lstStyle/>
                    <a:p>
                      <a:pPr algn="ctr" fontAlgn="ctr"/>
                      <a:r>
                        <a:rPr lang="en-US" sz="1400" b="1" u="none" strike="noStrike" dirty="0">
                          <a:effectLst/>
                        </a:rPr>
                        <a:t>Attribute</a:t>
                      </a:r>
                      <a:endParaRPr lang="en-US" sz="1400" b="1" i="0" u="none" strike="noStrike" dirty="0">
                        <a:solidFill>
                          <a:srgbClr val="000000"/>
                        </a:solidFill>
                        <a:effectLst/>
                        <a:latin typeface="Gill Sans MT" panose="020B0502020104020203" pitchFamily="34" charset="0"/>
                      </a:endParaRPr>
                    </a:p>
                  </a:txBody>
                  <a:tcPr marL="7127" marR="7127" marT="7128" marB="0" anchor="ctr"/>
                </a:tc>
                <a:tc>
                  <a:txBody>
                    <a:bodyPr/>
                    <a:lstStyle/>
                    <a:p>
                      <a:pPr algn="ctr" fontAlgn="ctr"/>
                      <a:r>
                        <a:rPr lang="en-US" sz="1400" b="1" u="none" strike="noStrike" dirty="0">
                          <a:effectLst/>
                        </a:rPr>
                        <a:t>Action</a:t>
                      </a:r>
                      <a:endParaRPr lang="en-US" sz="1400" b="1" i="0" u="none" strike="noStrike" dirty="0">
                        <a:solidFill>
                          <a:srgbClr val="000000"/>
                        </a:solidFill>
                        <a:effectLst/>
                        <a:latin typeface="Gill Sans MT" panose="020B0502020104020203" pitchFamily="34" charset="0"/>
                      </a:endParaRPr>
                    </a:p>
                  </a:txBody>
                  <a:tcPr marL="7127" marR="7127" marT="7128" marB="0" anchor="ctr"/>
                </a:tc>
                <a:tc>
                  <a:txBody>
                    <a:bodyPr/>
                    <a:lstStyle/>
                    <a:p>
                      <a:pPr algn="ctr" fontAlgn="ctr"/>
                      <a:r>
                        <a:rPr lang="en-US" sz="1400" b="1" u="none" strike="noStrike" dirty="0">
                          <a:effectLst/>
                        </a:rPr>
                        <a:t>Effect</a:t>
                      </a:r>
                      <a:endParaRPr lang="en-US" sz="1400" b="1" i="0" u="none" strike="noStrike" dirty="0">
                        <a:solidFill>
                          <a:srgbClr val="000000"/>
                        </a:solidFill>
                        <a:effectLst/>
                        <a:latin typeface="Gill Sans MT" panose="020B0502020104020203" pitchFamily="34" charset="0"/>
                      </a:endParaRPr>
                    </a:p>
                  </a:txBody>
                  <a:tcPr marL="7127" marR="7127" marT="7128" marB="0" anchor="ctr"/>
                </a:tc>
              </a:tr>
              <a:tr h="647341">
                <a:tc>
                  <a:txBody>
                    <a:bodyPr/>
                    <a:lstStyle/>
                    <a:p>
                      <a:pPr algn="ctr" fontAlgn="ctr"/>
                      <a:r>
                        <a:rPr lang="en-US" sz="1400" u="none" strike="noStrike" dirty="0">
                          <a:effectLst/>
                        </a:rPr>
                        <a:t>3</a:t>
                      </a:r>
                      <a:endParaRPr lang="en-US" sz="1400" b="0" i="0" u="none" strike="noStrike" dirty="0">
                        <a:solidFill>
                          <a:srgbClr val="000000"/>
                        </a:solidFill>
                        <a:effectLst/>
                        <a:latin typeface="Gill Sans MT" panose="020B0502020104020203" pitchFamily="34" charset="0"/>
                      </a:endParaRPr>
                    </a:p>
                  </a:txBody>
                  <a:tcPr marL="7127" marR="7127" marT="7128" marB="0" anchor="ctr"/>
                </a:tc>
                <a:tc>
                  <a:txBody>
                    <a:bodyPr/>
                    <a:lstStyle/>
                    <a:p>
                      <a:pPr algn="ctr" fontAlgn="ctr"/>
                      <a:r>
                        <a:rPr lang="en-US" sz="1400" u="none" strike="noStrike" dirty="0">
                          <a:effectLst/>
                        </a:rPr>
                        <a:t>CV</a:t>
                      </a:r>
                      <a:endParaRPr lang="en-US" sz="1400" b="0" i="0" u="none" strike="noStrike" dirty="0">
                        <a:solidFill>
                          <a:srgbClr val="000000"/>
                        </a:solidFill>
                        <a:effectLst/>
                        <a:latin typeface="Gill Sans MT" panose="020B0502020104020203" pitchFamily="34" charset="0"/>
                      </a:endParaRPr>
                    </a:p>
                  </a:txBody>
                  <a:tcPr marL="7127" marR="7127" marT="7128" marB="0" anchor="ctr"/>
                </a:tc>
                <a:tc>
                  <a:txBody>
                    <a:bodyPr/>
                    <a:lstStyle/>
                    <a:p>
                      <a:pPr algn="ctr" fontAlgn="ctr"/>
                      <a:r>
                        <a:rPr lang="en-US" sz="1400" u="none" strike="noStrike" dirty="0">
                          <a:effectLst/>
                        </a:rPr>
                        <a:t>Direction Service</a:t>
                      </a:r>
                      <a:endParaRPr lang="en-US" sz="1400" b="0" i="0" u="none" strike="noStrike" dirty="0">
                        <a:solidFill>
                          <a:srgbClr val="000000"/>
                        </a:solidFill>
                        <a:effectLst/>
                        <a:latin typeface="Gill Sans MT" panose="020B0502020104020203" pitchFamily="34" charset="0"/>
                      </a:endParaRPr>
                    </a:p>
                  </a:txBody>
                  <a:tcPr marL="7127" marR="7127" marT="7128" marB="0" anchor="ctr"/>
                </a:tc>
                <a:tc>
                  <a:txBody>
                    <a:bodyPr/>
                    <a:lstStyle/>
                    <a:p>
                      <a:pPr algn="ctr" fontAlgn="ctr"/>
                      <a:r>
                        <a:rPr lang="en-US" sz="1400" u="none" strike="noStrike" dirty="0">
                          <a:effectLst/>
                        </a:rPr>
                        <a:t>GN</a:t>
                      </a:r>
                      <a:endParaRPr lang="en-US" sz="1400" b="0" i="0" u="none" strike="noStrike" dirty="0">
                        <a:solidFill>
                          <a:srgbClr val="000000"/>
                        </a:solidFill>
                        <a:effectLst/>
                        <a:latin typeface="Gill Sans MT" panose="020B0502020104020203" pitchFamily="34" charset="0"/>
                      </a:endParaRPr>
                    </a:p>
                  </a:txBody>
                  <a:tcPr marL="7127" marR="7127" marT="7128" marB="0" anchor="ctr"/>
                </a:tc>
                <a:tc>
                  <a:txBody>
                    <a:bodyPr/>
                    <a:lstStyle/>
                    <a:p>
                      <a:pPr algn="ctr" fontAlgn="ctr"/>
                      <a:r>
                        <a:rPr lang="en-US" sz="1400" u="none" strike="noStrike" dirty="0">
                          <a:effectLst/>
                        </a:rPr>
                        <a:t>{ </a:t>
                      </a:r>
                      <a:r>
                        <a:rPr lang="en-US" sz="1400" u="none" strike="noStrike" dirty="0" err="1">
                          <a:effectLst/>
                        </a:rPr>
                        <a:t>CLoc</a:t>
                      </a:r>
                      <a:r>
                        <a:rPr lang="en-US" sz="1400" u="none" strike="noStrike" dirty="0">
                          <a:effectLst/>
                        </a:rPr>
                        <a:t>: McClintock Drive &amp; Apache Blvd., Tempe, AZ; </a:t>
                      </a:r>
                      <a:r>
                        <a:rPr lang="en-US" sz="1400" u="none" strike="noStrike" dirty="0" err="1">
                          <a:effectLst/>
                        </a:rPr>
                        <a:t>Current_TimeStamp</a:t>
                      </a:r>
                      <a:r>
                        <a:rPr lang="en-US" sz="1400" u="none" strike="noStrike" dirty="0">
                          <a:effectLst/>
                        </a:rPr>
                        <a:t>:  09:00:00 am &lt; Time &lt; 07:59:00 pm}</a:t>
                      </a:r>
                      <a:endParaRPr lang="en-US" sz="1400" b="0" i="0" u="none" strike="noStrike" dirty="0">
                        <a:solidFill>
                          <a:srgbClr val="000000"/>
                        </a:solidFill>
                        <a:effectLst/>
                        <a:latin typeface="Gill Sans MT" panose="020B0502020104020203" pitchFamily="34" charset="0"/>
                      </a:endParaRPr>
                    </a:p>
                  </a:txBody>
                  <a:tcPr marL="7127" marR="7127" marT="7128" marB="0" anchor="ctr"/>
                </a:tc>
                <a:tc>
                  <a:txBody>
                    <a:bodyPr/>
                    <a:lstStyle/>
                    <a:p>
                      <a:pPr algn="ctr" fontAlgn="ctr"/>
                      <a:r>
                        <a:rPr lang="en-US" sz="1400" u="none" strike="noStrike" dirty="0">
                          <a:effectLst/>
                        </a:rPr>
                        <a:t>Access</a:t>
                      </a:r>
                      <a:endParaRPr lang="en-US" sz="1400" b="0" i="0" u="none" strike="noStrike" dirty="0">
                        <a:solidFill>
                          <a:srgbClr val="000000"/>
                        </a:solidFill>
                        <a:effectLst/>
                        <a:latin typeface="Gill Sans MT" panose="020B0502020104020203" pitchFamily="34" charset="0"/>
                      </a:endParaRPr>
                    </a:p>
                  </a:txBody>
                  <a:tcPr marL="7127" marR="7127" marT="7128" marB="0" anchor="ctr"/>
                </a:tc>
                <a:tc>
                  <a:txBody>
                    <a:bodyPr/>
                    <a:lstStyle/>
                    <a:p>
                      <a:pPr algn="ctr" fontAlgn="ctr"/>
                      <a:r>
                        <a:rPr lang="en-US" sz="1400" u="none" strike="noStrike">
                          <a:effectLst/>
                        </a:rPr>
                        <a:t>Permit</a:t>
                      </a:r>
                      <a:endParaRPr lang="en-US" sz="1400" b="0" i="0" u="none" strike="noStrike">
                        <a:solidFill>
                          <a:srgbClr val="000000"/>
                        </a:solidFill>
                        <a:effectLst/>
                        <a:latin typeface="Gill Sans MT" panose="020B0502020104020203" pitchFamily="34" charset="0"/>
                      </a:endParaRPr>
                    </a:p>
                  </a:txBody>
                  <a:tcPr marL="7127" marR="7127" marT="7128" marB="0" anchor="ctr"/>
                </a:tc>
              </a:tr>
              <a:tr h="647341">
                <a:tc>
                  <a:txBody>
                    <a:bodyPr/>
                    <a:lstStyle/>
                    <a:p>
                      <a:pPr algn="ctr" fontAlgn="ctr"/>
                      <a:r>
                        <a:rPr lang="en-US" sz="1400" u="none" strike="noStrike">
                          <a:effectLst/>
                        </a:rPr>
                        <a:t>4</a:t>
                      </a:r>
                      <a:endParaRPr lang="en-US" sz="1400" b="0" i="0" u="none" strike="noStrike">
                        <a:solidFill>
                          <a:srgbClr val="000000"/>
                        </a:solidFill>
                        <a:effectLst/>
                        <a:latin typeface="Gill Sans MT" panose="020B0502020104020203" pitchFamily="34" charset="0"/>
                      </a:endParaRPr>
                    </a:p>
                  </a:txBody>
                  <a:tcPr marL="7127" marR="7127" marT="7128" marB="0" anchor="ctr"/>
                </a:tc>
                <a:tc>
                  <a:txBody>
                    <a:bodyPr/>
                    <a:lstStyle/>
                    <a:p>
                      <a:pPr algn="ctr" fontAlgn="ctr"/>
                      <a:r>
                        <a:rPr lang="en-US" sz="1400" u="none" strike="noStrike">
                          <a:effectLst/>
                        </a:rPr>
                        <a:t>ECV,CV</a:t>
                      </a:r>
                      <a:endParaRPr lang="en-US" sz="1400" b="0" i="0" u="none" strike="noStrike">
                        <a:solidFill>
                          <a:srgbClr val="000000"/>
                        </a:solidFill>
                        <a:effectLst/>
                        <a:latin typeface="Gill Sans MT" panose="020B0502020104020203" pitchFamily="34" charset="0"/>
                      </a:endParaRPr>
                    </a:p>
                  </a:txBody>
                  <a:tcPr marL="7127" marR="7127" marT="7128" marB="0" anchor="ctr"/>
                </a:tc>
                <a:tc>
                  <a:txBody>
                    <a:bodyPr/>
                    <a:lstStyle/>
                    <a:p>
                      <a:pPr algn="ctr" fontAlgn="ctr"/>
                      <a:r>
                        <a:rPr lang="en-US" sz="1400" u="none" strike="noStrike">
                          <a:effectLst/>
                        </a:rPr>
                        <a:t>Direction Service</a:t>
                      </a:r>
                      <a:endParaRPr lang="en-US" sz="1400" b="0" i="0" u="none" strike="noStrike">
                        <a:solidFill>
                          <a:srgbClr val="000000"/>
                        </a:solidFill>
                        <a:effectLst/>
                        <a:latin typeface="Gill Sans MT" panose="020B0502020104020203" pitchFamily="34" charset="0"/>
                      </a:endParaRPr>
                    </a:p>
                  </a:txBody>
                  <a:tcPr marL="7127" marR="7127" marT="7128" marB="0" anchor="ctr"/>
                </a:tc>
                <a:tc>
                  <a:txBody>
                    <a:bodyPr/>
                    <a:lstStyle/>
                    <a:p>
                      <a:pPr algn="ctr" fontAlgn="ctr"/>
                      <a:r>
                        <a:rPr lang="en-US" sz="1400" u="none" strike="noStrike">
                          <a:effectLst/>
                        </a:rPr>
                        <a:t>GN</a:t>
                      </a:r>
                      <a:endParaRPr lang="en-US" sz="1400" b="0" i="0" u="none" strike="noStrike">
                        <a:solidFill>
                          <a:srgbClr val="000000"/>
                        </a:solidFill>
                        <a:effectLst/>
                        <a:latin typeface="Gill Sans MT" panose="020B0502020104020203" pitchFamily="34" charset="0"/>
                      </a:endParaRPr>
                    </a:p>
                  </a:txBody>
                  <a:tcPr marL="7127" marR="7127" marT="7128" marB="0" anchor="ctr"/>
                </a:tc>
                <a:tc>
                  <a:txBody>
                    <a:bodyPr/>
                    <a:lstStyle/>
                    <a:p>
                      <a:pPr algn="ctr" fontAlgn="ctr"/>
                      <a:r>
                        <a:rPr lang="en-US" sz="1400" u="none" strike="noStrike" dirty="0">
                          <a:effectLst/>
                        </a:rPr>
                        <a:t>{ </a:t>
                      </a:r>
                      <a:r>
                        <a:rPr lang="en-US" sz="1400" u="none" strike="noStrike" dirty="0" err="1">
                          <a:effectLst/>
                        </a:rPr>
                        <a:t>CLoc</a:t>
                      </a:r>
                      <a:r>
                        <a:rPr lang="en-US" sz="1400" u="none" strike="noStrike" dirty="0">
                          <a:effectLst/>
                        </a:rPr>
                        <a:t>: McClintock Drive &amp; Apache Blvd., Tempe, AZ; </a:t>
                      </a:r>
                      <a:r>
                        <a:rPr lang="en-US" sz="1400" u="none" strike="noStrike" dirty="0" err="1">
                          <a:effectLst/>
                        </a:rPr>
                        <a:t>Current_TimeStamp</a:t>
                      </a:r>
                      <a:r>
                        <a:rPr lang="en-US" sz="1400" u="none" strike="noStrike" dirty="0">
                          <a:effectLst/>
                        </a:rPr>
                        <a:t>:  01:00:00 am &lt; Time &lt; 11:59:00 pm}</a:t>
                      </a:r>
                      <a:endParaRPr lang="en-US" sz="1400" b="0" i="0" u="none" strike="noStrike" dirty="0">
                        <a:solidFill>
                          <a:srgbClr val="000000"/>
                        </a:solidFill>
                        <a:effectLst/>
                        <a:latin typeface="Gill Sans MT" panose="020B0502020104020203" pitchFamily="34" charset="0"/>
                      </a:endParaRPr>
                    </a:p>
                  </a:txBody>
                  <a:tcPr marL="7127" marR="7127" marT="7128" marB="0" anchor="ctr"/>
                </a:tc>
                <a:tc>
                  <a:txBody>
                    <a:bodyPr/>
                    <a:lstStyle/>
                    <a:p>
                      <a:pPr algn="ctr" fontAlgn="ctr"/>
                      <a:r>
                        <a:rPr lang="en-US" sz="1400" u="none" strike="noStrike">
                          <a:effectLst/>
                        </a:rPr>
                        <a:t>Access</a:t>
                      </a:r>
                      <a:endParaRPr lang="en-US" sz="1400" b="0" i="0" u="none" strike="noStrike">
                        <a:solidFill>
                          <a:srgbClr val="000000"/>
                        </a:solidFill>
                        <a:effectLst/>
                        <a:latin typeface="Gill Sans MT" panose="020B0502020104020203" pitchFamily="34" charset="0"/>
                      </a:endParaRPr>
                    </a:p>
                  </a:txBody>
                  <a:tcPr marL="7127" marR="7127" marT="7128" marB="0" anchor="ctr"/>
                </a:tc>
                <a:tc>
                  <a:txBody>
                    <a:bodyPr/>
                    <a:lstStyle/>
                    <a:p>
                      <a:pPr algn="ctr" fontAlgn="ctr"/>
                      <a:r>
                        <a:rPr lang="en-US" sz="1400" u="none" strike="noStrike">
                          <a:effectLst/>
                        </a:rPr>
                        <a:t>Permit</a:t>
                      </a:r>
                      <a:endParaRPr lang="en-US" sz="1400" b="0" i="0" u="none" strike="noStrike">
                        <a:solidFill>
                          <a:srgbClr val="000000"/>
                        </a:solidFill>
                        <a:effectLst/>
                        <a:latin typeface="Gill Sans MT" panose="020B0502020104020203" pitchFamily="34" charset="0"/>
                      </a:endParaRPr>
                    </a:p>
                  </a:txBody>
                  <a:tcPr marL="7127" marR="7127" marT="7128" marB="0" anchor="ctr"/>
                </a:tc>
              </a:tr>
              <a:tr h="647341">
                <a:tc>
                  <a:txBody>
                    <a:bodyPr/>
                    <a:lstStyle/>
                    <a:p>
                      <a:pPr algn="ctr" fontAlgn="ctr"/>
                      <a:r>
                        <a:rPr lang="en-US" sz="1400" u="none" strike="noStrike" dirty="0">
                          <a:effectLst/>
                        </a:rPr>
                        <a:t>5</a:t>
                      </a:r>
                      <a:endParaRPr lang="en-US" sz="1400" b="0" i="0" u="none" strike="noStrike" dirty="0">
                        <a:solidFill>
                          <a:srgbClr val="000000"/>
                        </a:solidFill>
                        <a:effectLst/>
                        <a:latin typeface="Gill Sans MT" panose="020B0502020104020203" pitchFamily="34" charset="0"/>
                      </a:endParaRPr>
                    </a:p>
                  </a:txBody>
                  <a:tcPr marL="7127" marR="7127" marT="7128" marB="0" anchor="ctr"/>
                </a:tc>
                <a:tc>
                  <a:txBody>
                    <a:bodyPr/>
                    <a:lstStyle/>
                    <a:p>
                      <a:pPr algn="ctr" fontAlgn="ctr"/>
                      <a:r>
                        <a:rPr lang="en-US" sz="1400" u="none" strike="noStrike">
                          <a:effectLst/>
                        </a:rPr>
                        <a:t>ECV, CV</a:t>
                      </a:r>
                      <a:endParaRPr lang="en-US" sz="1400" b="0" i="0" u="none" strike="noStrike">
                        <a:solidFill>
                          <a:srgbClr val="000000"/>
                        </a:solidFill>
                        <a:effectLst/>
                        <a:latin typeface="Gill Sans MT" panose="020B0502020104020203" pitchFamily="34" charset="0"/>
                      </a:endParaRPr>
                    </a:p>
                  </a:txBody>
                  <a:tcPr marL="7127" marR="7127" marT="7128" marB="0" anchor="ctr"/>
                </a:tc>
                <a:tc>
                  <a:txBody>
                    <a:bodyPr/>
                    <a:lstStyle/>
                    <a:p>
                      <a:pPr algn="ctr" fontAlgn="ctr"/>
                      <a:r>
                        <a:rPr lang="en-US" sz="1400" u="none" strike="noStrike">
                          <a:effectLst/>
                        </a:rPr>
                        <a:t>Direction Service</a:t>
                      </a:r>
                      <a:endParaRPr lang="en-US" sz="1400" b="0" i="0" u="none" strike="noStrike">
                        <a:solidFill>
                          <a:srgbClr val="000000"/>
                        </a:solidFill>
                        <a:effectLst/>
                        <a:latin typeface="Gill Sans MT" panose="020B0502020104020203" pitchFamily="34" charset="0"/>
                      </a:endParaRPr>
                    </a:p>
                  </a:txBody>
                  <a:tcPr marL="7127" marR="7127" marT="7128" marB="0" anchor="ctr"/>
                </a:tc>
                <a:tc>
                  <a:txBody>
                    <a:bodyPr/>
                    <a:lstStyle/>
                    <a:p>
                      <a:pPr algn="ctr" fontAlgn="ctr"/>
                      <a:r>
                        <a:rPr lang="en-US" sz="1400" u="none" strike="noStrike">
                          <a:effectLst/>
                        </a:rPr>
                        <a:t>GN</a:t>
                      </a:r>
                      <a:endParaRPr lang="en-US" sz="1400" b="0" i="0" u="none" strike="noStrike">
                        <a:solidFill>
                          <a:srgbClr val="000000"/>
                        </a:solidFill>
                        <a:effectLst/>
                        <a:latin typeface="Gill Sans MT" panose="020B0502020104020203" pitchFamily="34" charset="0"/>
                      </a:endParaRPr>
                    </a:p>
                  </a:txBody>
                  <a:tcPr marL="7127" marR="7127" marT="7128" marB="0" anchor="ctr"/>
                </a:tc>
                <a:tc>
                  <a:txBody>
                    <a:bodyPr/>
                    <a:lstStyle/>
                    <a:p>
                      <a:pPr algn="ctr" fontAlgn="ctr"/>
                      <a:r>
                        <a:rPr lang="en-US" sz="1400" u="none" strike="noStrike" dirty="0">
                          <a:effectLst/>
                        </a:rPr>
                        <a:t>{ </a:t>
                      </a:r>
                      <a:r>
                        <a:rPr lang="en-US" sz="1400" u="none" strike="noStrike" dirty="0" err="1">
                          <a:effectLst/>
                        </a:rPr>
                        <a:t>CLoc</a:t>
                      </a:r>
                      <a:r>
                        <a:rPr lang="en-US" sz="1400" u="none" strike="noStrike" dirty="0">
                          <a:effectLst/>
                        </a:rPr>
                        <a:t>: McClintock Drive &amp; Apache Blvd., Tempe, AZ; </a:t>
                      </a:r>
                      <a:r>
                        <a:rPr lang="en-US" sz="1400" u="none" strike="noStrike" dirty="0" err="1">
                          <a:effectLst/>
                        </a:rPr>
                        <a:t>Current_TimeStamp</a:t>
                      </a:r>
                      <a:r>
                        <a:rPr lang="en-US" sz="1400" u="none" strike="noStrike" dirty="0">
                          <a:effectLst/>
                        </a:rPr>
                        <a:t>:  09:00:00 am &lt; Time &lt; 06:00:00 pm}</a:t>
                      </a:r>
                      <a:endParaRPr lang="en-US" sz="1400" b="0" i="0" u="none" strike="noStrike" dirty="0">
                        <a:solidFill>
                          <a:srgbClr val="000000"/>
                        </a:solidFill>
                        <a:effectLst/>
                        <a:latin typeface="Gill Sans MT" panose="020B0502020104020203" pitchFamily="34" charset="0"/>
                      </a:endParaRPr>
                    </a:p>
                  </a:txBody>
                  <a:tcPr marL="7127" marR="7127" marT="7128" marB="0" anchor="ctr"/>
                </a:tc>
                <a:tc>
                  <a:txBody>
                    <a:bodyPr/>
                    <a:lstStyle/>
                    <a:p>
                      <a:pPr algn="ctr" fontAlgn="ctr"/>
                      <a:r>
                        <a:rPr lang="en-US" sz="1400" u="none" strike="noStrike" dirty="0">
                          <a:effectLst/>
                        </a:rPr>
                        <a:t>Update</a:t>
                      </a:r>
                      <a:endParaRPr lang="en-US" sz="1400" b="0" i="0" u="none" strike="noStrike" dirty="0">
                        <a:solidFill>
                          <a:srgbClr val="000000"/>
                        </a:solidFill>
                        <a:effectLst/>
                        <a:latin typeface="Gill Sans MT" panose="020B0502020104020203" pitchFamily="34" charset="0"/>
                      </a:endParaRPr>
                    </a:p>
                  </a:txBody>
                  <a:tcPr marL="7127" marR="7127" marT="7128" marB="0" anchor="ctr"/>
                </a:tc>
                <a:tc>
                  <a:txBody>
                    <a:bodyPr/>
                    <a:lstStyle/>
                    <a:p>
                      <a:pPr algn="ctr" fontAlgn="ctr"/>
                      <a:r>
                        <a:rPr lang="en-US" sz="1400" u="none" strike="noStrike" dirty="0">
                          <a:effectLst/>
                        </a:rPr>
                        <a:t>Deny</a:t>
                      </a:r>
                      <a:endParaRPr lang="en-US" sz="1400" b="0" i="0" u="none" strike="noStrike" dirty="0">
                        <a:solidFill>
                          <a:srgbClr val="000000"/>
                        </a:solidFill>
                        <a:effectLst/>
                        <a:latin typeface="Gill Sans MT" panose="020B0502020104020203" pitchFamily="34" charset="0"/>
                      </a:endParaRPr>
                    </a:p>
                  </a:txBody>
                  <a:tcPr marL="7127" marR="7127" marT="7128" marB="0" anchor="ctr"/>
                </a:tc>
              </a:tr>
            </a:tbl>
          </a:graphicData>
        </a:graphic>
      </p:graphicFrame>
      <p:sp>
        <p:nvSpPr>
          <p:cNvPr id="9" name="Rectangle 8"/>
          <p:cNvSpPr/>
          <p:nvPr/>
        </p:nvSpPr>
        <p:spPr>
          <a:xfrm>
            <a:off x="4070350" y="3778250"/>
            <a:ext cx="3435350" cy="2541588"/>
          </a:xfrm>
          <a:prstGeom prst="rect">
            <a:avLst/>
          </a:prstGeom>
          <a:noFill/>
          <a:ln w="57150">
            <a:solidFill>
              <a:srgbClr val="C0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0" name="Rectangle 9"/>
          <p:cNvSpPr/>
          <p:nvPr/>
        </p:nvSpPr>
        <p:spPr>
          <a:xfrm>
            <a:off x="8169275" y="3778250"/>
            <a:ext cx="693738" cy="2541588"/>
          </a:xfrm>
          <a:prstGeom prst="rect">
            <a:avLst/>
          </a:prstGeom>
          <a:noFill/>
          <a:ln w="57150">
            <a:solidFill>
              <a:srgbClr val="00B05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1" name="Rectangle 10"/>
          <p:cNvSpPr/>
          <p:nvPr/>
        </p:nvSpPr>
        <p:spPr>
          <a:xfrm>
            <a:off x="1076325" y="3778250"/>
            <a:ext cx="773113" cy="2541588"/>
          </a:xfrm>
          <a:prstGeom prst="rect">
            <a:avLst/>
          </a:prstGeom>
          <a:noFill/>
          <a:ln w="57150">
            <a:solidFill>
              <a:srgbClr val="0070C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down)">
                                      <p:cBhvr>
                                        <p:cTn id="10" dur="500"/>
                                        <p:tgtEl>
                                          <p:spTgt spid="9"/>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wipe(down)">
                                      <p:cBhvr>
                                        <p:cTn id="1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Title 1"/>
          <p:cNvSpPr>
            <a:spLocks noGrp="1"/>
          </p:cNvSpPr>
          <p:nvPr>
            <p:ph type="title"/>
          </p:nvPr>
        </p:nvSpPr>
        <p:spPr/>
        <p:txBody>
          <a:bodyPr/>
          <a:lstStyle/>
          <a:p>
            <a:r>
              <a:rPr lang="en-US" altLang="en-US" smtClean="0"/>
              <a:t>Policy Resolution Algorithm</a:t>
            </a:r>
          </a:p>
        </p:txBody>
      </p:sp>
      <p:sp>
        <p:nvSpPr>
          <p:cNvPr id="76803" name="Content Placeholder 2"/>
          <p:cNvSpPr>
            <a:spLocks noGrp="1"/>
          </p:cNvSpPr>
          <p:nvPr>
            <p:ph idx="1"/>
          </p:nvPr>
        </p:nvSpPr>
        <p:spPr>
          <a:xfrm>
            <a:off x="457200" y="1444285"/>
            <a:ext cx="8505825" cy="5021943"/>
          </a:xfrm>
        </p:spPr>
        <p:txBody>
          <a:bodyPr/>
          <a:lstStyle/>
          <a:p>
            <a:r>
              <a:rPr lang="en-US" altLang="en-US" sz="2400" dirty="0" smtClean="0"/>
              <a:t>Utilize set operations and administrative inputs.</a:t>
            </a:r>
          </a:p>
          <a:p>
            <a:r>
              <a:rPr lang="en-US" altLang="en-US" sz="2400" dirty="0" smtClean="0"/>
              <a:t>Admin Choices</a:t>
            </a:r>
          </a:p>
          <a:p>
            <a:pPr lvl="1"/>
            <a:r>
              <a:rPr lang="en-US" altLang="en-US" sz="2000" dirty="0" smtClean="0"/>
              <a:t>Superset Priority</a:t>
            </a:r>
          </a:p>
          <a:p>
            <a:pPr lvl="1"/>
            <a:r>
              <a:rPr lang="en-US" altLang="en-US" sz="2000" dirty="0" smtClean="0"/>
              <a:t>Subject Priority</a:t>
            </a:r>
          </a:p>
          <a:p>
            <a:r>
              <a:rPr lang="en-US" altLang="en-US" sz="2400" dirty="0" smtClean="0"/>
              <a:t>Algorithm has 2 sections</a:t>
            </a:r>
          </a:p>
          <a:p>
            <a:pPr lvl="1"/>
            <a:r>
              <a:rPr lang="en-US" altLang="en-US" sz="2000" dirty="0" smtClean="0"/>
              <a:t>Rules with same effects</a:t>
            </a:r>
          </a:p>
          <a:p>
            <a:pPr lvl="2"/>
            <a:r>
              <a:rPr lang="en-US" altLang="en-US" sz="1800" dirty="0" smtClean="0"/>
              <a:t>Evaluate attributes utilizing set operations inclusive of admin choice.</a:t>
            </a:r>
          </a:p>
          <a:p>
            <a:pPr lvl="2"/>
            <a:r>
              <a:rPr lang="en-US" altLang="en-US" sz="1800" dirty="0" smtClean="0"/>
              <a:t>Based on results remove the conflicting rule.</a:t>
            </a:r>
          </a:p>
          <a:p>
            <a:pPr lvl="1"/>
            <a:r>
              <a:rPr lang="en-US" altLang="en-US" sz="2000" dirty="0" smtClean="0"/>
              <a:t>Rules with different effects</a:t>
            </a:r>
          </a:p>
          <a:p>
            <a:pPr lvl="2"/>
            <a:r>
              <a:rPr lang="en-US" altLang="en-US" sz="1800" dirty="0" smtClean="0"/>
              <a:t>Evaluate the subjects and attribute values.</a:t>
            </a:r>
          </a:p>
          <a:p>
            <a:pPr lvl="2"/>
            <a:r>
              <a:rPr lang="en-US" altLang="en-US" sz="1800" dirty="0" smtClean="0"/>
              <a:t>Based on attribute comparison and admin choice utilize set operations.</a:t>
            </a:r>
          </a:p>
          <a:p>
            <a:pPr lvl="2"/>
            <a:r>
              <a:rPr lang="en-US" altLang="en-US" sz="1800" dirty="0" smtClean="0"/>
              <a:t>Based on evaluation, conflicting rules are removed.</a:t>
            </a:r>
          </a:p>
          <a:p>
            <a:pPr lvl="2"/>
            <a:r>
              <a:rPr lang="en-US" altLang="en-US" sz="1800" dirty="0" smtClean="0"/>
              <a:t>If the rules are the same but different effect, the Policy Combining Algorithm will resolve it.</a:t>
            </a:r>
          </a:p>
        </p:txBody>
      </p:sp>
      <p:sp>
        <p:nvSpPr>
          <p:cNvPr id="76804" name="Slide Number Placeholder 3"/>
          <p:cNvSpPr>
            <a:spLocks noGrp="1"/>
          </p:cNvSpPr>
          <p:nvPr>
            <p:ph type="sldNum" sz="quarter" idx="10"/>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Gill Sans MT" panose="020B0502020104020203"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9pPr>
          </a:lstStyle>
          <a:p>
            <a:pPr>
              <a:spcBef>
                <a:spcPct val="0"/>
              </a:spcBef>
              <a:buFontTx/>
              <a:buNone/>
            </a:pPr>
            <a:fld id="{1BE07FE3-222F-4E8F-AF14-D67885A07D3D}" type="slidenum">
              <a:rPr lang="en-US" altLang="en-US" sz="1200" smtClean="0"/>
              <a:pPr>
                <a:spcBef>
                  <a:spcPct val="0"/>
                </a:spcBef>
                <a:buFontTx/>
                <a:buNone/>
              </a:pPr>
              <a:t>34</a:t>
            </a:fld>
            <a:endParaRPr lang="en-US" altLang="en-US" sz="1200" smtClean="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Title 1"/>
          <p:cNvSpPr>
            <a:spLocks noGrp="1"/>
          </p:cNvSpPr>
          <p:nvPr>
            <p:ph type="title"/>
          </p:nvPr>
        </p:nvSpPr>
        <p:spPr/>
        <p:txBody>
          <a:bodyPr/>
          <a:lstStyle/>
          <a:p>
            <a:r>
              <a:rPr lang="en-US" altLang="en-US" smtClean="0"/>
              <a:t>Sample Resolved Rules</a:t>
            </a:r>
          </a:p>
        </p:txBody>
      </p:sp>
      <p:sp>
        <p:nvSpPr>
          <p:cNvPr id="78851" name="Slide Number Placeholder 3"/>
          <p:cNvSpPr>
            <a:spLocks noGrp="1"/>
          </p:cNvSpPr>
          <p:nvPr>
            <p:ph type="sldNum" sz="quarter" idx="10"/>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Gill Sans MT" panose="020B0502020104020203"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9pPr>
          </a:lstStyle>
          <a:p>
            <a:pPr>
              <a:spcBef>
                <a:spcPct val="0"/>
              </a:spcBef>
              <a:buFontTx/>
              <a:buNone/>
            </a:pPr>
            <a:fld id="{9A7B5434-34B8-4FE1-9A52-18276FB91DAC}" type="slidenum">
              <a:rPr lang="en-US" altLang="en-US" sz="1200" smtClean="0"/>
              <a:pPr>
                <a:spcBef>
                  <a:spcPct val="0"/>
                </a:spcBef>
                <a:buFontTx/>
                <a:buNone/>
              </a:pPr>
              <a:t>35</a:t>
            </a:fld>
            <a:endParaRPr lang="en-US" altLang="en-US" sz="1200" smtClean="0"/>
          </a:p>
        </p:txBody>
      </p:sp>
      <p:graphicFrame>
        <p:nvGraphicFramePr>
          <p:cNvPr id="5" name="Table 4"/>
          <p:cNvGraphicFramePr>
            <a:graphicFrameLocks noGrp="1"/>
          </p:cNvGraphicFramePr>
          <p:nvPr/>
        </p:nvGraphicFramePr>
        <p:xfrm>
          <a:off x="361950" y="1427163"/>
          <a:ext cx="8324850" cy="2184400"/>
        </p:xfrm>
        <a:graphic>
          <a:graphicData uri="http://schemas.openxmlformats.org/drawingml/2006/table">
            <a:tbl>
              <a:tblPr>
                <a:tableStyleId>{5940675A-B579-460E-94D1-54222C63F5DA}</a:tableStyleId>
              </a:tblPr>
              <a:tblGrid>
                <a:gridCol w="507429"/>
                <a:gridCol w="965075"/>
                <a:gridCol w="1377503"/>
                <a:gridCol w="792429"/>
                <a:gridCol w="3389955"/>
                <a:gridCol w="693502"/>
                <a:gridCol w="598957"/>
              </a:tblGrid>
              <a:tr h="242377">
                <a:tc>
                  <a:txBody>
                    <a:bodyPr/>
                    <a:lstStyle/>
                    <a:p>
                      <a:pPr algn="ctr" fontAlgn="ctr"/>
                      <a:r>
                        <a:rPr lang="en-US" sz="1400" b="1" u="none" strike="noStrike" dirty="0">
                          <a:effectLst/>
                        </a:rPr>
                        <a:t>Rule#</a:t>
                      </a:r>
                      <a:endParaRPr lang="en-US" sz="1400" b="1" i="0" u="none" strike="noStrike" dirty="0">
                        <a:solidFill>
                          <a:srgbClr val="000000"/>
                        </a:solidFill>
                        <a:effectLst/>
                        <a:latin typeface="Gill Sans MT" panose="020B0502020104020203" pitchFamily="34" charset="0"/>
                      </a:endParaRPr>
                    </a:p>
                  </a:txBody>
                  <a:tcPr marL="7127" marR="7127" marT="7128" marB="0" anchor="ctr"/>
                </a:tc>
                <a:tc>
                  <a:txBody>
                    <a:bodyPr/>
                    <a:lstStyle/>
                    <a:p>
                      <a:pPr algn="ctr" fontAlgn="ctr"/>
                      <a:r>
                        <a:rPr lang="en-US" sz="1400" b="1" u="none" strike="noStrike" dirty="0">
                          <a:effectLst/>
                        </a:rPr>
                        <a:t>Subject</a:t>
                      </a:r>
                      <a:endParaRPr lang="en-US" sz="1400" b="1" i="0" u="none" strike="noStrike" dirty="0">
                        <a:solidFill>
                          <a:srgbClr val="000000"/>
                        </a:solidFill>
                        <a:effectLst/>
                        <a:latin typeface="Gill Sans MT" panose="020B0502020104020203" pitchFamily="34" charset="0"/>
                      </a:endParaRPr>
                    </a:p>
                  </a:txBody>
                  <a:tcPr marL="7127" marR="7127" marT="7128" marB="0" anchor="ctr"/>
                </a:tc>
                <a:tc>
                  <a:txBody>
                    <a:bodyPr/>
                    <a:lstStyle/>
                    <a:p>
                      <a:pPr algn="ctr" fontAlgn="ctr"/>
                      <a:r>
                        <a:rPr lang="en-US" sz="1400" b="1" u="none" strike="noStrike" dirty="0">
                          <a:effectLst/>
                        </a:rPr>
                        <a:t>Resource</a:t>
                      </a:r>
                      <a:endParaRPr lang="en-US" sz="1400" b="1" i="0" u="none" strike="noStrike" dirty="0">
                        <a:solidFill>
                          <a:srgbClr val="000000"/>
                        </a:solidFill>
                        <a:effectLst/>
                        <a:latin typeface="Gill Sans MT" panose="020B0502020104020203" pitchFamily="34" charset="0"/>
                      </a:endParaRPr>
                    </a:p>
                  </a:txBody>
                  <a:tcPr marL="7127" marR="7127" marT="7128" marB="0" anchor="ctr"/>
                </a:tc>
                <a:tc>
                  <a:txBody>
                    <a:bodyPr/>
                    <a:lstStyle/>
                    <a:p>
                      <a:pPr algn="ctr" fontAlgn="ctr"/>
                      <a:r>
                        <a:rPr lang="en-US" sz="1400" b="1" u="none" strike="noStrike" dirty="0">
                          <a:effectLst/>
                        </a:rPr>
                        <a:t>Action</a:t>
                      </a:r>
                      <a:endParaRPr lang="en-US" sz="1400" b="1" i="0" u="none" strike="noStrike" dirty="0">
                        <a:solidFill>
                          <a:srgbClr val="000000"/>
                        </a:solidFill>
                        <a:effectLst/>
                        <a:latin typeface="Gill Sans MT" panose="020B0502020104020203" pitchFamily="34" charset="0"/>
                      </a:endParaRPr>
                    </a:p>
                  </a:txBody>
                  <a:tcPr marL="7127" marR="7127" marT="7128" marB="0" anchor="ctr"/>
                </a:tc>
                <a:tc>
                  <a:txBody>
                    <a:bodyPr/>
                    <a:lstStyle/>
                    <a:p>
                      <a:pPr algn="ctr" fontAlgn="ctr"/>
                      <a:r>
                        <a:rPr lang="en-US" sz="1400" b="1" u="none" strike="noStrike" dirty="0">
                          <a:effectLst/>
                        </a:rPr>
                        <a:t>Attribute</a:t>
                      </a:r>
                      <a:endParaRPr lang="en-US" sz="1400" b="1" i="0" u="none" strike="noStrike" dirty="0">
                        <a:solidFill>
                          <a:srgbClr val="000000"/>
                        </a:solidFill>
                        <a:effectLst/>
                        <a:latin typeface="Gill Sans MT" panose="020B0502020104020203" pitchFamily="34" charset="0"/>
                      </a:endParaRPr>
                    </a:p>
                  </a:txBody>
                  <a:tcPr marL="7127" marR="7127" marT="7128" marB="0" anchor="ctr"/>
                </a:tc>
                <a:tc>
                  <a:txBody>
                    <a:bodyPr/>
                    <a:lstStyle/>
                    <a:p>
                      <a:pPr algn="ctr" fontAlgn="ctr"/>
                      <a:r>
                        <a:rPr lang="en-US" sz="1400" b="1" u="none" strike="noStrike" dirty="0">
                          <a:effectLst/>
                        </a:rPr>
                        <a:t>Action</a:t>
                      </a:r>
                      <a:endParaRPr lang="en-US" sz="1400" b="1" i="0" u="none" strike="noStrike" dirty="0">
                        <a:solidFill>
                          <a:srgbClr val="000000"/>
                        </a:solidFill>
                        <a:effectLst/>
                        <a:latin typeface="Gill Sans MT" panose="020B0502020104020203" pitchFamily="34" charset="0"/>
                      </a:endParaRPr>
                    </a:p>
                  </a:txBody>
                  <a:tcPr marL="7127" marR="7127" marT="7128" marB="0" anchor="ctr"/>
                </a:tc>
                <a:tc>
                  <a:txBody>
                    <a:bodyPr/>
                    <a:lstStyle/>
                    <a:p>
                      <a:pPr algn="ctr" fontAlgn="ctr"/>
                      <a:r>
                        <a:rPr lang="en-US" sz="1400" b="1" u="none" strike="noStrike" dirty="0">
                          <a:effectLst/>
                        </a:rPr>
                        <a:t>Effect</a:t>
                      </a:r>
                      <a:endParaRPr lang="en-US" sz="1400" b="1" i="0" u="none" strike="noStrike" dirty="0">
                        <a:solidFill>
                          <a:srgbClr val="000000"/>
                        </a:solidFill>
                        <a:effectLst/>
                        <a:latin typeface="Gill Sans MT" panose="020B0502020104020203" pitchFamily="34" charset="0"/>
                      </a:endParaRPr>
                    </a:p>
                  </a:txBody>
                  <a:tcPr marL="7127" marR="7127" marT="7128" marB="0" anchor="ctr"/>
                </a:tc>
              </a:tr>
              <a:tr h="647341">
                <a:tc>
                  <a:txBody>
                    <a:bodyPr/>
                    <a:lstStyle/>
                    <a:p>
                      <a:pPr algn="ctr" fontAlgn="ctr"/>
                      <a:r>
                        <a:rPr lang="en-US" sz="1400" u="none" strike="noStrike" dirty="0">
                          <a:effectLst/>
                        </a:rPr>
                        <a:t>3</a:t>
                      </a:r>
                      <a:endParaRPr lang="en-US" sz="1400" b="0" i="0" u="none" strike="noStrike" dirty="0">
                        <a:solidFill>
                          <a:srgbClr val="000000"/>
                        </a:solidFill>
                        <a:effectLst/>
                        <a:latin typeface="Gill Sans MT" panose="020B0502020104020203" pitchFamily="34" charset="0"/>
                      </a:endParaRPr>
                    </a:p>
                  </a:txBody>
                  <a:tcPr marL="7127" marR="7127" marT="7128" marB="0" anchor="ctr">
                    <a:solidFill>
                      <a:schemeClr val="bg1">
                        <a:lumMod val="75000"/>
                      </a:schemeClr>
                    </a:solidFill>
                  </a:tcPr>
                </a:tc>
                <a:tc>
                  <a:txBody>
                    <a:bodyPr/>
                    <a:lstStyle/>
                    <a:p>
                      <a:pPr algn="ctr" fontAlgn="ctr"/>
                      <a:r>
                        <a:rPr lang="en-US" sz="1400" u="none" strike="noStrike" dirty="0">
                          <a:effectLst/>
                        </a:rPr>
                        <a:t>CV</a:t>
                      </a:r>
                      <a:endParaRPr lang="en-US" sz="1400" b="0" i="0" u="none" strike="noStrike" dirty="0">
                        <a:solidFill>
                          <a:srgbClr val="000000"/>
                        </a:solidFill>
                        <a:effectLst/>
                        <a:latin typeface="Gill Sans MT" panose="020B0502020104020203" pitchFamily="34" charset="0"/>
                      </a:endParaRPr>
                    </a:p>
                  </a:txBody>
                  <a:tcPr marL="7127" marR="7127" marT="7128" marB="0" anchor="ctr">
                    <a:solidFill>
                      <a:schemeClr val="bg1">
                        <a:lumMod val="75000"/>
                      </a:schemeClr>
                    </a:solidFill>
                  </a:tcPr>
                </a:tc>
                <a:tc>
                  <a:txBody>
                    <a:bodyPr/>
                    <a:lstStyle/>
                    <a:p>
                      <a:pPr algn="ctr" fontAlgn="ctr"/>
                      <a:r>
                        <a:rPr lang="en-US" sz="1400" u="none" strike="noStrike" dirty="0">
                          <a:effectLst/>
                        </a:rPr>
                        <a:t>Direction Service</a:t>
                      </a:r>
                      <a:endParaRPr lang="en-US" sz="1400" b="0" i="0" u="none" strike="noStrike" dirty="0">
                        <a:solidFill>
                          <a:srgbClr val="000000"/>
                        </a:solidFill>
                        <a:effectLst/>
                        <a:latin typeface="Gill Sans MT" panose="020B0502020104020203" pitchFamily="34" charset="0"/>
                      </a:endParaRPr>
                    </a:p>
                  </a:txBody>
                  <a:tcPr marL="7127" marR="7127" marT="7128" marB="0" anchor="ctr">
                    <a:solidFill>
                      <a:schemeClr val="bg1">
                        <a:lumMod val="75000"/>
                      </a:schemeClr>
                    </a:solidFill>
                  </a:tcPr>
                </a:tc>
                <a:tc>
                  <a:txBody>
                    <a:bodyPr/>
                    <a:lstStyle/>
                    <a:p>
                      <a:pPr algn="ctr" fontAlgn="ctr"/>
                      <a:r>
                        <a:rPr lang="en-US" sz="1400" u="none" strike="noStrike" dirty="0">
                          <a:effectLst/>
                        </a:rPr>
                        <a:t>GN</a:t>
                      </a:r>
                      <a:endParaRPr lang="en-US" sz="1400" b="0" i="0" u="none" strike="noStrike" dirty="0">
                        <a:solidFill>
                          <a:srgbClr val="000000"/>
                        </a:solidFill>
                        <a:effectLst/>
                        <a:latin typeface="Gill Sans MT" panose="020B0502020104020203" pitchFamily="34" charset="0"/>
                      </a:endParaRPr>
                    </a:p>
                  </a:txBody>
                  <a:tcPr marL="7127" marR="7127" marT="7128" marB="0" anchor="ctr">
                    <a:solidFill>
                      <a:schemeClr val="bg1">
                        <a:lumMod val="75000"/>
                      </a:schemeClr>
                    </a:solidFill>
                  </a:tcPr>
                </a:tc>
                <a:tc>
                  <a:txBody>
                    <a:bodyPr/>
                    <a:lstStyle/>
                    <a:p>
                      <a:pPr algn="ctr" fontAlgn="ctr"/>
                      <a:r>
                        <a:rPr lang="en-US" sz="1400" u="none" strike="noStrike" dirty="0">
                          <a:effectLst/>
                        </a:rPr>
                        <a:t>{ </a:t>
                      </a:r>
                      <a:r>
                        <a:rPr lang="en-US" sz="1400" u="none" strike="noStrike" dirty="0" err="1">
                          <a:effectLst/>
                        </a:rPr>
                        <a:t>CLoc</a:t>
                      </a:r>
                      <a:r>
                        <a:rPr lang="en-US" sz="1400" u="none" strike="noStrike" dirty="0">
                          <a:effectLst/>
                        </a:rPr>
                        <a:t>: McClintock Drive &amp; Apache Blvd., Tempe, AZ; </a:t>
                      </a:r>
                      <a:r>
                        <a:rPr lang="en-US" sz="1400" u="none" strike="noStrike" dirty="0" err="1">
                          <a:effectLst/>
                        </a:rPr>
                        <a:t>Current_TimeStamp</a:t>
                      </a:r>
                      <a:r>
                        <a:rPr lang="en-US" sz="1400" u="none" strike="noStrike" dirty="0">
                          <a:effectLst/>
                        </a:rPr>
                        <a:t>:  09:00:00 am &lt; Time &lt; 07:59:00 pm}</a:t>
                      </a:r>
                      <a:endParaRPr lang="en-US" sz="1400" b="0" i="0" u="none" strike="noStrike" dirty="0">
                        <a:solidFill>
                          <a:srgbClr val="000000"/>
                        </a:solidFill>
                        <a:effectLst/>
                        <a:latin typeface="Gill Sans MT" panose="020B0502020104020203" pitchFamily="34" charset="0"/>
                      </a:endParaRPr>
                    </a:p>
                  </a:txBody>
                  <a:tcPr marL="7127" marR="7127" marT="7128" marB="0" anchor="ctr">
                    <a:solidFill>
                      <a:schemeClr val="bg1">
                        <a:lumMod val="75000"/>
                      </a:schemeClr>
                    </a:solidFill>
                  </a:tcPr>
                </a:tc>
                <a:tc>
                  <a:txBody>
                    <a:bodyPr/>
                    <a:lstStyle/>
                    <a:p>
                      <a:pPr algn="ctr" fontAlgn="ctr"/>
                      <a:r>
                        <a:rPr lang="en-US" sz="1400" u="none" strike="noStrike" dirty="0">
                          <a:effectLst/>
                        </a:rPr>
                        <a:t>Access</a:t>
                      </a:r>
                      <a:endParaRPr lang="en-US" sz="1400" b="0" i="0" u="none" strike="noStrike" dirty="0">
                        <a:solidFill>
                          <a:srgbClr val="000000"/>
                        </a:solidFill>
                        <a:effectLst/>
                        <a:latin typeface="Gill Sans MT" panose="020B0502020104020203" pitchFamily="34" charset="0"/>
                      </a:endParaRPr>
                    </a:p>
                  </a:txBody>
                  <a:tcPr marL="7127" marR="7127" marT="7128" marB="0" anchor="ctr">
                    <a:solidFill>
                      <a:schemeClr val="bg1">
                        <a:lumMod val="75000"/>
                      </a:schemeClr>
                    </a:solidFill>
                  </a:tcPr>
                </a:tc>
                <a:tc>
                  <a:txBody>
                    <a:bodyPr/>
                    <a:lstStyle/>
                    <a:p>
                      <a:pPr algn="ctr" fontAlgn="ctr"/>
                      <a:r>
                        <a:rPr lang="en-US" sz="1400" u="none" strike="noStrike" dirty="0">
                          <a:effectLst/>
                        </a:rPr>
                        <a:t>Permit</a:t>
                      </a:r>
                      <a:endParaRPr lang="en-US" sz="1400" b="0" i="0" u="none" strike="noStrike" dirty="0">
                        <a:solidFill>
                          <a:srgbClr val="000000"/>
                        </a:solidFill>
                        <a:effectLst/>
                        <a:latin typeface="Gill Sans MT" panose="020B0502020104020203" pitchFamily="34" charset="0"/>
                      </a:endParaRPr>
                    </a:p>
                  </a:txBody>
                  <a:tcPr marL="7127" marR="7127" marT="7128" marB="0" anchor="ctr">
                    <a:solidFill>
                      <a:schemeClr val="bg1">
                        <a:lumMod val="75000"/>
                      </a:schemeClr>
                    </a:solidFill>
                  </a:tcPr>
                </a:tc>
              </a:tr>
              <a:tr h="647341">
                <a:tc>
                  <a:txBody>
                    <a:bodyPr/>
                    <a:lstStyle/>
                    <a:p>
                      <a:pPr algn="ctr" fontAlgn="ctr"/>
                      <a:r>
                        <a:rPr lang="en-US" sz="1400" u="none" strike="noStrike" dirty="0">
                          <a:effectLst/>
                        </a:rPr>
                        <a:t>4</a:t>
                      </a:r>
                      <a:endParaRPr lang="en-US" sz="1400" b="0" i="0" u="none" strike="noStrike" dirty="0">
                        <a:solidFill>
                          <a:srgbClr val="000000"/>
                        </a:solidFill>
                        <a:effectLst/>
                        <a:latin typeface="Gill Sans MT" panose="020B0502020104020203" pitchFamily="34" charset="0"/>
                      </a:endParaRPr>
                    </a:p>
                  </a:txBody>
                  <a:tcPr marL="7127" marR="7127" marT="7128" marB="0" anchor="ctr">
                    <a:solidFill>
                      <a:srgbClr val="00B050">
                        <a:alpha val="42000"/>
                      </a:srgbClr>
                    </a:solidFill>
                  </a:tcPr>
                </a:tc>
                <a:tc>
                  <a:txBody>
                    <a:bodyPr/>
                    <a:lstStyle/>
                    <a:p>
                      <a:pPr algn="ctr" fontAlgn="ctr"/>
                      <a:r>
                        <a:rPr lang="en-US" sz="1400" u="none" strike="noStrike" dirty="0">
                          <a:effectLst/>
                        </a:rPr>
                        <a:t>ECV,CV</a:t>
                      </a:r>
                      <a:endParaRPr lang="en-US" sz="1400" b="0" i="0" u="none" strike="noStrike" dirty="0">
                        <a:solidFill>
                          <a:srgbClr val="000000"/>
                        </a:solidFill>
                        <a:effectLst/>
                        <a:latin typeface="Gill Sans MT" panose="020B0502020104020203" pitchFamily="34" charset="0"/>
                      </a:endParaRPr>
                    </a:p>
                  </a:txBody>
                  <a:tcPr marL="7127" marR="7127" marT="7128" marB="0" anchor="ctr">
                    <a:solidFill>
                      <a:srgbClr val="00B050">
                        <a:alpha val="42000"/>
                      </a:srgbClr>
                    </a:solidFill>
                  </a:tcPr>
                </a:tc>
                <a:tc>
                  <a:txBody>
                    <a:bodyPr/>
                    <a:lstStyle/>
                    <a:p>
                      <a:pPr algn="ctr" fontAlgn="ctr"/>
                      <a:r>
                        <a:rPr lang="en-US" sz="1400" u="none" strike="noStrike" dirty="0">
                          <a:effectLst/>
                        </a:rPr>
                        <a:t>Direction Service</a:t>
                      </a:r>
                      <a:endParaRPr lang="en-US" sz="1400" b="0" i="0" u="none" strike="noStrike" dirty="0">
                        <a:solidFill>
                          <a:srgbClr val="000000"/>
                        </a:solidFill>
                        <a:effectLst/>
                        <a:latin typeface="Gill Sans MT" panose="020B0502020104020203" pitchFamily="34" charset="0"/>
                      </a:endParaRPr>
                    </a:p>
                  </a:txBody>
                  <a:tcPr marL="7127" marR="7127" marT="7128" marB="0" anchor="ctr">
                    <a:solidFill>
                      <a:srgbClr val="00B050">
                        <a:alpha val="42000"/>
                      </a:srgbClr>
                    </a:solidFill>
                  </a:tcPr>
                </a:tc>
                <a:tc>
                  <a:txBody>
                    <a:bodyPr/>
                    <a:lstStyle/>
                    <a:p>
                      <a:pPr algn="ctr" fontAlgn="ctr"/>
                      <a:r>
                        <a:rPr lang="en-US" sz="1400" u="none" strike="noStrike" dirty="0">
                          <a:effectLst/>
                        </a:rPr>
                        <a:t>GN</a:t>
                      </a:r>
                      <a:endParaRPr lang="en-US" sz="1400" b="0" i="0" u="none" strike="noStrike" dirty="0">
                        <a:solidFill>
                          <a:srgbClr val="000000"/>
                        </a:solidFill>
                        <a:effectLst/>
                        <a:latin typeface="Gill Sans MT" panose="020B0502020104020203" pitchFamily="34" charset="0"/>
                      </a:endParaRPr>
                    </a:p>
                  </a:txBody>
                  <a:tcPr marL="7127" marR="7127" marT="7128" marB="0" anchor="ctr">
                    <a:solidFill>
                      <a:srgbClr val="00B050">
                        <a:alpha val="42000"/>
                      </a:srgbClr>
                    </a:solidFill>
                  </a:tcPr>
                </a:tc>
                <a:tc>
                  <a:txBody>
                    <a:bodyPr/>
                    <a:lstStyle/>
                    <a:p>
                      <a:pPr algn="ctr" fontAlgn="ctr"/>
                      <a:r>
                        <a:rPr lang="en-US" sz="1400" u="none" strike="noStrike" dirty="0">
                          <a:effectLst/>
                        </a:rPr>
                        <a:t>{ </a:t>
                      </a:r>
                      <a:r>
                        <a:rPr lang="en-US" sz="1400" u="none" strike="noStrike" dirty="0" err="1">
                          <a:effectLst/>
                        </a:rPr>
                        <a:t>CLoc</a:t>
                      </a:r>
                      <a:r>
                        <a:rPr lang="en-US" sz="1400" u="none" strike="noStrike" dirty="0">
                          <a:effectLst/>
                        </a:rPr>
                        <a:t>: McClintock Drive &amp; Apache Blvd., Tempe, AZ; </a:t>
                      </a:r>
                      <a:r>
                        <a:rPr lang="en-US" sz="1400" u="none" strike="noStrike" dirty="0" err="1">
                          <a:effectLst/>
                        </a:rPr>
                        <a:t>Current_TimeStamp</a:t>
                      </a:r>
                      <a:r>
                        <a:rPr lang="en-US" sz="1400" u="none" strike="noStrike" dirty="0">
                          <a:effectLst/>
                        </a:rPr>
                        <a:t>:  01:00:00 am &lt; Time &lt; 11:59:00 pm}</a:t>
                      </a:r>
                      <a:endParaRPr lang="en-US" sz="1400" b="0" i="0" u="none" strike="noStrike" dirty="0">
                        <a:solidFill>
                          <a:srgbClr val="000000"/>
                        </a:solidFill>
                        <a:effectLst/>
                        <a:latin typeface="Gill Sans MT" panose="020B0502020104020203" pitchFamily="34" charset="0"/>
                      </a:endParaRPr>
                    </a:p>
                  </a:txBody>
                  <a:tcPr marL="7127" marR="7127" marT="7128" marB="0" anchor="ctr">
                    <a:solidFill>
                      <a:srgbClr val="00B050">
                        <a:alpha val="42000"/>
                      </a:srgbClr>
                    </a:solidFill>
                  </a:tcPr>
                </a:tc>
                <a:tc>
                  <a:txBody>
                    <a:bodyPr/>
                    <a:lstStyle/>
                    <a:p>
                      <a:pPr algn="ctr" fontAlgn="ctr"/>
                      <a:r>
                        <a:rPr lang="en-US" sz="1400" u="none" strike="noStrike" dirty="0">
                          <a:effectLst/>
                        </a:rPr>
                        <a:t>Access</a:t>
                      </a:r>
                      <a:endParaRPr lang="en-US" sz="1400" b="0" i="0" u="none" strike="noStrike" dirty="0">
                        <a:solidFill>
                          <a:srgbClr val="000000"/>
                        </a:solidFill>
                        <a:effectLst/>
                        <a:latin typeface="Gill Sans MT" panose="020B0502020104020203" pitchFamily="34" charset="0"/>
                      </a:endParaRPr>
                    </a:p>
                  </a:txBody>
                  <a:tcPr marL="7127" marR="7127" marT="7128" marB="0" anchor="ctr">
                    <a:solidFill>
                      <a:srgbClr val="00B050">
                        <a:alpha val="42000"/>
                      </a:srgbClr>
                    </a:solidFill>
                  </a:tcPr>
                </a:tc>
                <a:tc>
                  <a:txBody>
                    <a:bodyPr/>
                    <a:lstStyle/>
                    <a:p>
                      <a:pPr algn="ctr" fontAlgn="ctr"/>
                      <a:r>
                        <a:rPr lang="en-US" sz="1400" u="none" strike="noStrike" dirty="0">
                          <a:effectLst/>
                        </a:rPr>
                        <a:t>Permit</a:t>
                      </a:r>
                      <a:endParaRPr lang="en-US" sz="1400" b="0" i="0" u="none" strike="noStrike" dirty="0">
                        <a:solidFill>
                          <a:srgbClr val="000000"/>
                        </a:solidFill>
                        <a:effectLst/>
                        <a:latin typeface="Gill Sans MT" panose="020B0502020104020203" pitchFamily="34" charset="0"/>
                      </a:endParaRPr>
                    </a:p>
                  </a:txBody>
                  <a:tcPr marL="7127" marR="7127" marT="7128" marB="0" anchor="ctr">
                    <a:solidFill>
                      <a:srgbClr val="00B050">
                        <a:alpha val="42000"/>
                      </a:srgbClr>
                    </a:solidFill>
                  </a:tcPr>
                </a:tc>
              </a:tr>
              <a:tr h="647341">
                <a:tc>
                  <a:txBody>
                    <a:bodyPr/>
                    <a:lstStyle/>
                    <a:p>
                      <a:pPr algn="ctr" fontAlgn="ctr"/>
                      <a:r>
                        <a:rPr lang="en-US" sz="1400" u="none" strike="noStrike" dirty="0">
                          <a:effectLst/>
                        </a:rPr>
                        <a:t>5</a:t>
                      </a:r>
                      <a:endParaRPr lang="en-US" sz="1400" b="0" i="0" u="none" strike="noStrike" dirty="0">
                        <a:solidFill>
                          <a:srgbClr val="000000"/>
                        </a:solidFill>
                        <a:effectLst/>
                        <a:latin typeface="Gill Sans MT" panose="020B0502020104020203" pitchFamily="34" charset="0"/>
                      </a:endParaRPr>
                    </a:p>
                  </a:txBody>
                  <a:tcPr marL="7127" marR="7127" marT="7128" marB="0" anchor="ctr">
                    <a:solidFill>
                      <a:schemeClr val="bg1">
                        <a:lumMod val="75000"/>
                      </a:schemeClr>
                    </a:solidFill>
                  </a:tcPr>
                </a:tc>
                <a:tc>
                  <a:txBody>
                    <a:bodyPr/>
                    <a:lstStyle/>
                    <a:p>
                      <a:pPr algn="ctr" fontAlgn="ctr"/>
                      <a:r>
                        <a:rPr lang="en-US" sz="1400" u="none" strike="noStrike">
                          <a:effectLst/>
                        </a:rPr>
                        <a:t>ECV, CV</a:t>
                      </a:r>
                      <a:endParaRPr lang="en-US" sz="1400" b="0" i="0" u="none" strike="noStrike">
                        <a:solidFill>
                          <a:srgbClr val="000000"/>
                        </a:solidFill>
                        <a:effectLst/>
                        <a:latin typeface="Gill Sans MT" panose="020B0502020104020203" pitchFamily="34" charset="0"/>
                      </a:endParaRPr>
                    </a:p>
                  </a:txBody>
                  <a:tcPr marL="7127" marR="7127" marT="7128" marB="0" anchor="ctr">
                    <a:solidFill>
                      <a:schemeClr val="bg1">
                        <a:lumMod val="75000"/>
                      </a:schemeClr>
                    </a:solidFill>
                  </a:tcPr>
                </a:tc>
                <a:tc>
                  <a:txBody>
                    <a:bodyPr/>
                    <a:lstStyle/>
                    <a:p>
                      <a:pPr algn="ctr" fontAlgn="ctr"/>
                      <a:r>
                        <a:rPr lang="en-US" sz="1400" u="none" strike="noStrike">
                          <a:effectLst/>
                        </a:rPr>
                        <a:t>Direction Service</a:t>
                      </a:r>
                      <a:endParaRPr lang="en-US" sz="1400" b="0" i="0" u="none" strike="noStrike">
                        <a:solidFill>
                          <a:srgbClr val="000000"/>
                        </a:solidFill>
                        <a:effectLst/>
                        <a:latin typeface="Gill Sans MT" panose="020B0502020104020203" pitchFamily="34" charset="0"/>
                      </a:endParaRPr>
                    </a:p>
                  </a:txBody>
                  <a:tcPr marL="7127" marR="7127" marT="7128" marB="0" anchor="ctr">
                    <a:solidFill>
                      <a:schemeClr val="bg1">
                        <a:lumMod val="75000"/>
                      </a:schemeClr>
                    </a:solidFill>
                  </a:tcPr>
                </a:tc>
                <a:tc>
                  <a:txBody>
                    <a:bodyPr/>
                    <a:lstStyle/>
                    <a:p>
                      <a:pPr algn="ctr" fontAlgn="ctr"/>
                      <a:r>
                        <a:rPr lang="en-US" sz="1400" u="none" strike="noStrike" dirty="0">
                          <a:effectLst/>
                        </a:rPr>
                        <a:t>GN</a:t>
                      </a:r>
                      <a:endParaRPr lang="en-US" sz="1400" b="0" i="0" u="none" strike="noStrike" dirty="0">
                        <a:solidFill>
                          <a:srgbClr val="000000"/>
                        </a:solidFill>
                        <a:effectLst/>
                        <a:latin typeface="Gill Sans MT" panose="020B0502020104020203" pitchFamily="34" charset="0"/>
                      </a:endParaRPr>
                    </a:p>
                  </a:txBody>
                  <a:tcPr marL="7127" marR="7127" marT="7128" marB="0" anchor="ctr">
                    <a:solidFill>
                      <a:schemeClr val="bg1">
                        <a:lumMod val="75000"/>
                      </a:schemeClr>
                    </a:solidFill>
                  </a:tcPr>
                </a:tc>
                <a:tc>
                  <a:txBody>
                    <a:bodyPr/>
                    <a:lstStyle/>
                    <a:p>
                      <a:pPr algn="ctr" fontAlgn="ctr"/>
                      <a:r>
                        <a:rPr lang="en-US" sz="1400" u="none" strike="noStrike" dirty="0">
                          <a:effectLst/>
                        </a:rPr>
                        <a:t>{ </a:t>
                      </a:r>
                      <a:r>
                        <a:rPr lang="en-US" sz="1400" u="none" strike="noStrike" dirty="0" err="1">
                          <a:effectLst/>
                        </a:rPr>
                        <a:t>CLoc</a:t>
                      </a:r>
                      <a:r>
                        <a:rPr lang="en-US" sz="1400" u="none" strike="noStrike" dirty="0">
                          <a:effectLst/>
                        </a:rPr>
                        <a:t>: McClintock Drive &amp; Apache Blvd., Tempe, AZ; </a:t>
                      </a:r>
                      <a:r>
                        <a:rPr lang="en-US" sz="1400" u="none" strike="noStrike" dirty="0" err="1">
                          <a:effectLst/>
                        </a:rPr>
                        <a:t>Current_TimeStamp</a:t>
                      </a:r>
                      <a:r>
                        <a:rPr lang="en-US" sz="1400" u="none" strike="noStrike" dirty="0">
                          <a:effectLst/>
                        </a:rPr>
                        <a:t>:  09:00:00 am &lt; Time &lt; 06:00:00 pm}</a:t>
                      </a:r>
                      <a:endParaRPr lang="en-US" sz="1400" b="0" i="0" u="none" strike="noStrike" dirty="0">
                        <a:solidFill>
                          <a:srgbClr val="000000"/>
                        </a:solidFill>
                        <a:effectLst/>
                        <a:latin typeface="Gill Sans MT" panose="020B0502020104020203" pitchFamily="34" charset="0"/>
                      </a:endParaRPr>
                    </a:p>
                  </a:txBody>
                  <a:tcPr marL="7127" marR="7127" marT="7128" marB="0" anchor="ctr">
                    <a:solidFill>
                      <a:schemeClr val="bg1">
                        <a:lumMod val="75000"/>
                      </a:schemeClr>
                    </a:solidFill>
                  </a:tcPr>
                </a:tc>
                <a:tc>
                  <a:txBody>
                    <a:bodyPr/>
                    <a:lstStyle/>
                    <a:p>
                      <a:pPr algn="ctr" fontAlgn="ctr"/>
                      <a:r>
                        <a:rPr lang="en-US" sz="1400" u="none" strike="noStrike" dirty="0">
                          <a:effectLst/>
                        </a:rPr>
                        <a:t>Update</a:t>
                      </a:r>
                      <a:endParaRPr lang="en-US" sz="1400" b="0" i="0" u="none" strike="noStrike" dirty="0">
                        <a:solidFill>
                          <a:srgbClr val="000000"/>
                        </a:solidFill>
                        <a:effectLst/>
                        <a:latin typeface="Gill Sans MT" panose="020B0502020104020203" pitchFamily="34" charset="0"/>
                      </a:endParaRPr>
                    </a:p>
                  </a:txBody>
                  <a:tcPr marL="7127" marR="7127" marT="7128" marB="0" anchor="ctr">
                    <a:solidFill>
                      <a:schemeClr val="bg1">
                        <a:lumMod val="75000"/>
                      </a:schemeClr>
                    </a:solidFill>
                  </a:tcPr>
                </a:tc>
                <a:tc>
                  <a:txBody>
                    <a:bodyPr/>
                    <a:lstStyle/>
                    <a:p>
                      <a:pPr algn="ctr" fontAlgn="ctr"/>
                      <a:r>
                        <a:rPr lang="en-US" sz="1400" u="none" strike="noStrike" dirty="0">
                          <a:effectLst/>
                        </a:rPr>
                        <a:t>Deny</a:t>
                      </a:r>
                      <a:endParaRPr lang="en-US" sz="1400" b="0" i="0" u="none" strike="noStrike" dirty="0">
                        <a:solidFill>
                          <a:srgbClr val="000000"/>
                        </a:solidFill>
                        <a:effectLst/>
                        <a:latin typeface="Gill Sans MT" panose="020B0502020104020203" pitchFamily="34" charset="0"/>
                      </a:endParaRPr>
                    </a:p>
                  </a:txBody>
                  <a:tcPr marL="7127" marR="7127" marT="7128" marB="0" anchor="ctr">
                    <a:solidFill>
                      <a:schemeClr val="bg1">
                        <a:lumMod val="75000"/>
                      </a:schemeClr>
                    </a:solidFill>
                  </a:tcPr>
                </a:tc>
              </a:tr>
            </a:tbl>
          </a:graphicData>
        </a:graphic>
      </p:graphicFrame>
      <p:sp>
        <p:nvSpPr>
          <p:cNvPr id="6" name="Rectangle 5"/>
          <p:cNvSpPr/>
          <p:nvPr/>
        </p:nvSpPr>
        <p:spPr>
          <a:xfrm>
            <a:off x="361950" y="3930650"/>
            <a:ext cx="331788" cy="150813"/>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7" name="Rectangle 6"/>
          <p:cNvSpPr/>
          <p:nvPr/>
        </p:nvSpPr>
        <p:spPr>
          <a:xfrm>
            <a:off x="361950" y="4384675"/>
            <a:ext cx="331788" cy="150813"/>
          </a:xfrm>
          <a:prstGeom prst="rect">
            <a:avLst/>
          </a:prstGeom>
          <a:solidFill>
            <a:srgbClr val="00B050">
              <a:alpha val="43000"/>
            </a:srgbClr>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78896" name="TextBox 7"/>
          <p:cNvSpPr txBox="1">
            <a:spLocks noChangeArrowheads="1"/>
          </p:cNvSpPr>
          <p:nvPr/>
        </p:nvSpPr>
        <p:spPr bwMode="auto">
          <a:xfrm>
            <a:off x="974724" y="3821113"/>
            <a:ext cx="2073275"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Gill Sans MT" panose="020B0502020104020203"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9pPr>
          </a:lstStyle>
          <a:p>
            <a:pPr>
              <a:spcBef>
                <a:spcPct val="0"/>
              </a:spcBef>
              <a:buFontTx/>
              <a:buNone/>
            </a:pPr>
            <a:r>
              <a:rPr lang="en-US" altLang="en-US" sz="1800" dirty="0" smtClean="0"/>
              <a:t>Conflicting Rules</a:t>
            </a:r>
            <a:endParaRPr lang="en-US" altLang="en-US" sz="1800" dirty="0"/>
          </a:p>
        </p:txBody>
      </p:sp>
      <p:sp>
        <p:nvSpPr>
          <p:cNvPr id="78897" name="TextBox 8"/>
          <p:cNvSpPr txBox="1">
            <a:spLocks noChangeArrowheads="1"/>
          </p:cNvSpPr>
          <p:nvPr/>
        </p:nvSpPr>
        <p:spPr bwMode="auto">
          <a:xfrm>
            <a:off x="974725" y="4275138"/>
            <a:ext cx="1547813" cy="368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Gill Sans MT" panose="020B0502020104020203"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9pPr>
          </a:lstStyle>
          <a:p>
            <a:pPr>
              <a:spcBef>
                <a:spcPct val="0"/>
              </a:spcBef>
              <a:buFontTx/>
              <a:buNone/>
            </a:pPr>
            <a:r>
              <a:rPr lang="en-US" altLang="en-US" sz="1800"/>
              <a:t>Resolved Rule</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Title 1"/>
          <p:cNvSpPr>
            <a:spLocks noGrp="1"/>
          </p:cNvSpPr>
          <p:nvPr>
            <p:ph type="title"/>
          </p:nvPr>
        </p:nvSpPr>
        <p:spPr/>
        <p:txBody>
          <a:bodyPr/>
          <a:lstStyle/>
          <a:p>
            <a:r>
              <a:rPr lang="en-US" altLang="en-US" dirty="0" smtClean="0"/>
              <a:t>Implementation</a:t>
            </a:r>
          </a:p>
        </p:txBody>
      </p:sp>
      <p:sp>
        <p:nvSpPr>
          <p:cNvPr id="79875" name="Content Placeholder 2"/>
          <p:cNvSpPr>
            <a:spLocks noGrp="1"/>
          </p:cNvSpPr>
          <p:nvPr>
            <p:ph idx="1"/>
          </p:nvPr>
        </p:nvSpPr>
        <p:spPr>
          <a:xfrm>
            <a:off x="457200" y="1358900"/>
            <a:ext cx="8229600" cy="4740275"/>
          </a:xfrm>
        </p:spPr>
        <p:txBody>
          <a:bodyPr/>
          <a:lstStyle/>
          <a:p>
            <a:r>
              <a:rPr lang="en-US" altLang="en-US" dirty="0" smtClean="0"/>
              <a:t>Overview Goal</a:t>
            </a:r>
          </a:p>
          <a:p>
            <a:pPr lvl="1"/>
            <a:r>
              <a:rPr lang="en-US" altLang="en-US" dirty="0" smtClean="0"/>
              <a:t>Demonstrate the effectiveness of the GORE architecture.</a:t>
            </a:r>
          </a:p>
          <a:p>
            <a:r>
              <a:rPr lang="en-US" altLang="en-US" dirty="0" smtClean="0"/>
              <a:t>Components Involved</a:t>
            </a:r>
          </a:p>
          <a:p>
            <a:pPr lvl="1"/>
            <a:r>
              <a:rPr lang="en-US" altLang="en-US" dirty="0" smtClean="0"/>
              <a:t>Cloud data centers, mobile devices, and cyber-physical devices.</a:t>
            </a:r>
          </a:p>
          <a:p>
            <a:r>
              <a:rPr lang="en-US" altLang="en-US" dirty="0" smtClean="0"/>
              <a:t>System Goal</a:t>
            </a:r>
          </a:p>
          <a:p>
            <a:pPr lvl="1"/>
            <a:r>
              <a:rPr lang="en-US" altLang="en-US" dirty="0" smtClean="0"/>
              <a:t>Accommodate the dynamic workflow achieved through the implementation of a GORE-like infrastructure.</a:t>
            </a:r>
          </a:p>
          <a:p>
            <a:pPr lvl="1"/>
            <a:r>
              <a:rPr lang="en-US" altLang="en-US" dirty="0" smtClean="0"/>
              <a:t>Realize the functionalities expected in a Smart Transportation System.</a:t>
            </a:r>
          </a:p>
        </p:txBody>
      </p:sp>
      <p:sp>
        <p:nvSpPr>
          <p:cNvPr id="79876" name="Slide Number Placeholder 3"/>
          <p:cNvSpPr>
            <a:spLocks noGrp="1"/>
          </p:cNvSpPr>
          <p:nvPr>
            <p:ph type="sldNum" sz="quarter" idx="10"/>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Gill Sans MT" panose="020B0502020104020203"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9pPr>
          </a:lstStyle>
          <a:p>
            <a:pPr>
              <a:spcBef>
                <a:spcPct val="0"/>
              </a:spcBef>
              <a:buFontTx/>
              <a:buNone/>
            </a:pPr>
            <a:fld id="{20BB5995-789F-4CC8-9B2E-A533DE32849E}" type="slidenum">
              <a:rPr lang="en-US" altLang="en-US" sz="1200" smtClean="0"/>
              <a:pPr>
                <a:spcBef>
                  <a:spcPct val="0"/>
                </a:spcBef>
                <a:buFontTx/>
                <a:buNone/>
              </a:pPr>
              <a:t>36</a:t>
            </a:fld>
            <a:endParaRPr lang="en-US" altLang="en-US" sz="1200" smtClean="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Title 1"/>
          <p:cNvSpPr>
            <a:spLocks noGrp="1"/>
          </p:cNvSpPr>
          <p:nvPr>
            <p:ph type="title"/>
          </p:nvPr>
        </p:nvSpPr>
        <p:spPr/>
        <p:txBody>
          <a:bodyPr/>
          <a:lstStyle/>
          <a:p>
            <a:r>
              <a:rPr lang="en-US" altLang="en-US" smtClean="0"/>
              <a:t>System Design</a:t>
            </a:r>
          </a:p>
        </p:txBody>
      </p:sp>
      <p:sp>
        <p:nvSpPr>
          <p:cNvPr id="80899" name="Slide Number Placeholder 3"/>
          <p:cNvSpPr>
            <a:spLocks noGrp="1"/>
          </p:cNvSpPr>
          <p:nvPr>
            <p:ph type="sldNum" sz="quarter" idx="10"/>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Gill Sans MT" panose="020B0502020104020203"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9pPr>
          </a:lstStyle>
          <a:p>
            <a:pPr>
              <a:spcBef>
                <a:spcPct val="0"/>
              </a:spcBef>
              <a:buFontTx/>
              <a:buNone/>
            </a:pPr>
            <a:fld id="{71EDDCA6-1874-4FBD-9E2F-DFC45563F190}" type="slidenum">
              <a:rPr lang="en-US" altLang="en-US" sz="1200" smtClean="0"/>
              <a:pPr>
                <a:spcBef>
                  <a:spcPct val="0"/>
                </a:spcBef>
                <a:buFontTx/>
                <a:buNone/>
              </a:pPr>
              <a:t>37</a:t>
            </a:fld>
            <a:endParaRPr lang="en-US" altLang="en-US" sz="1200" smtClean="0"/>
          </a:p>
        </p:txBody>
      </p:sp>
      <p:sp>
        <p:nvSpPr>
          <p:cNvPr id="5" name="Cloud 4"/>
          <p:cNvSpPr/>
          <p:nvPr/>
        </p:nvSpPr>
        <p:spPr>
          <a:xfrm>
            <a:off x="531813" y="1285875"/>
            <a:ext cx="7991475" cy="1004888"/>
          </a:xfrm>
          <a:prstGeom prst="cloud">
            <a:avLst/>
          </a:prstGeom>
        </p:spPr>
        <p:style>
          <a:lnRef idx="2">
            <a:schemeClr val="accent1"/>
          </a:lnRef>
          <a:fillRef idx="1">
            <a:schemeClr val="lt1"/>
          </a:fillRef>
          <a:effectRef idx="0">
            <a:schemeClr val="accent1"/>
          </a:effectRef>
          <a:fontRef idx="minor">
            <a:schemeClr val="dk1"/>
          </a:fontRef>
        </p:style>
        <p:txBody>
          <a:bodyPr anchor="ctr"/>
          <a:lstStyle/>
          <a:p>
            <a:pPr algn="ctr">
              <a:defRPr/>
            </a:pPr>
            <a:endParaRPr lang="en-US"/>
          </a:p>
        </p:txBody>
      </p:sp>
      <p:pic>
        <p:nvPicPr>
          <p:cNvPr id="80901" name="Picture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93813" y="1057275"/>
            <a:ext cx="1238250" cy="9286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0902" name="Picture 6"/>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603625" y="1389063"/>
            <a:ext cx="365125" cy="3651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090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686050" y="1728788"/>
            <a:ext cx="449263" cy="4476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0904" name="Picture 8"/>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452938" y="1582738"/>
            <a:ext cx="606425" cy="606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0905" name="Picture 9"/>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773738" y="1423988"/>
            <a:ext cx="561975" cy="561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0906" name="Picture 10"/>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896100" y="1374775"/>
            <a:ext cx="422275" cy="4222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13" name="Straight Connector 12"/>
          <p:cNvCxnSpPr>
            <a:stCxn id="80903" idx="3"/>
            <a:endCxn id="80902" idx="1"/>
          </p:cNvCxnSpPr>
          <p:nvPr/>
        </p:nvCxnSpPr>
        <p:spPr>
          <a:xfrm flipV="1">
            <a:off x="3135313" y="1571625"/>
            <a:ext cx="468312" cy="381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5" name="Straight Connector 14"/>
          <p:cNvCxnSpPr>
            <a:stCxn id="80902" idx="3"/>
            <a:endCxn id="80904" idx="1"/>
          </p:cNvCxnSpPr>
          <p:nvPr/>
        </p:nvCxnSpPr>
        <p:spPr>
          <a:xfrm>
            <a:off x="3968750" y="1571625"/>
            <a:ext cx="484188" cy="314325"/>
          </a:xfrm>
          <a:prstGeom prst="line">
            <a:avLst/>
          </a:prstGeom>
        </p:spPr>
        <p:style>
          <a:lnRef idx="2">
            <a:schemeClr val="accent1"/>
          </a:lnRef>
          <a:fillRef idx="0">
            <a:schemeClr val="accent1"/>
          </a:fillRef>
          <a:effectRef idx="1">
            <a:schemeClr val="accent1"/>
          </a:effectRef>
          <a:fontRef idx="minor">
            <a:schemeClr val="tx1"/>
          </a:fontRef>
        </p:style>
      </p:cxnSp>
      <p:cxnSp>
        <p:nvCxnSpPr>
          <p:cNvPr id="17" name="Straight Connector 16"/>
          <p:cNvCxnSpPr>
            <a:stCxn id="80904" idx="3"/>
            <a:endCxn id="80905" idx="1"/>
          </p:cNvCxnSpPr>
          <p:nvPr/>
        </p:nvCxnSpPr>
        <p:spPr>
          <a:xfrm flipV="1">
            <a:off x="5059363" y="1704975"/>
            <a:ext cx="714375" cy="180975"/>
          </a:xfrm>
          <a:prstGeom prst="line">
            <a:avLst/>
          </a:prstGeom>
        </p:spPr>
        <p:style>
          <a:lnRef idx="2">
            <a:schemeClr val="accent1"/>
          </a:lnRef>
          <a:fillRef idx="0">
            <a:schemeClr val="accent1"/>
          </a:fillRef>
          <a:effectRef idx="1">
            <a:schemeClr val="accent1"/>
          </a:effectRef>
          <a:fontRef idx="minor">
            <a:schemeClr val="tx1"/>
          </a:fontRef>
        </p:style>
      </p:cxnSp>
      <p:cxnSp>
        <p:nvCxnSpPr>
          <p:cNvPr id="19" name="Straight Connector 18"/>
          <p:cNvCxnSpPr>
            <a:stCxn id="80905" idx="3"/>
            <a:endCxn id="80906" idx="1"/>
          </p:cNvCxnSpPr>
          <p:nvPr/>
        </p:nvCxnSpPr>
        <p:spPr>
          <a:xfrm flipV="1">
            <a:off x="6335713" y="1585913"/>
            <a:ext cx="560387" cy="119062"/>
          </a:xfrm>
          <a:prstGeom prst="line">
            <a:avLst/>
          </a:prstGeom>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flipV="1">
            <a:off x="0" y="2728913"/>
            <a:ext cx="9144000" cy="39687"/>
          </a:xfrm>
          <a:prstGeom prst="line">
            <a:avLst/>
          </a:prstGeom>
          <a:ln>
            <a:prstDash val="sysDash"/>
          </a:ln>
        </p:spPr>
        <p:style>
          <a:lnRef idx="2">
            <a:schemeClr val="accent1"/>
          </a:lnRef>
          <a:fillRef idx="0">
            <a:schemeClr val="accent1"/>
          </a:fillRef>
          <a:effectRef idx="1">
            <a:schemeClr val="accent1"/>
          </a:effectRef>
          <a:fontRef idx="minor">
            <a:schemeClr val="tx1"/>
          </a:fontRef>
        </p:style>
      </p:cxnSp>
      <p:grpSp>
        <p:nvGrpSpPr>
          <p:cNvPr id="80912" name="Group 29"/>
          <p:cNvGrpSpPr>
            <a:grpSpLocks/>
          </p:cNvGrpSpPr>
          <p:nvPr/>
        </p:nvGrpSpPr>
        <p:grpSpPr bwMode="auto">
          <a:xfrm>
            <a:off x="1330325" y="3171825"/>
            <a:ext cx="1597025" cy="1095375"/>
            <a:chOff x="1108896" y="3182114"/>
            <a:chExt cx="1597952" cy="1095420"/>
          </a:xfrm>
        </p:grpSpPr>
        <p:pic>
          <p:nvPicPr>
            <p:cNvPr id="80930" name="Picture 3"/>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108896" y="3182114"/>
              <a:ext cx="1577592" cy="10954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0931" name="Picture 27"/>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297152" y="3182114"/>
              <a:ext cx="409696" cy="48651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grpSp>
        <p:nvGrpSpPr>
          <p:cNvPr id="80913" name="Group 30"/>
          <p:cNvGrpSpPr>
            <a:grpSpLocks/>
          </p:cNvGrpSpPr>
          <p:nvPr/>
        </p:nvGrpSpPr>
        <p:grpSpPr bwMode="auto">
          <a:xfrm>
            <a:off x="6383338" y="3078163"/>
            <a:ext cx="1790700" cy="1244600"/>
            <a:chOff x="6896422" y="3206292"/>
            <a:chExt cx="1610087" cy="1071241"/>
          </a:xfrm>
        </p:grpSpPr>
        <p:pic>
          <p:nvPicPr>
            <p:cNvPr id="80928" name="Picture 3"/>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896422" y="3206292"/>
              <a:ext cx="1542770" cy="107124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0929" name="Picture 28"/>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8096813" y="3255397"/>
              <a:ext cx="409696" cy="48651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pic>
        <p:nvPicPr>
          <p:cNvPr id="80914" name="Picture 32"/>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1293813" y="5462588"/>
            <a:ext cx="714375" cy="7143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0915" name="Picture 33"/>
          <p:cNvPicPr>
            <a:picLocks noChangeAspect="1"/>
          </p:cNvPicPr>
          <p:nvPr/>
        </p:nvPicPr>
        <p:blipFill>
          <a:blip r:embed="rId7">
            <a:lum bright="70000" contrast="-70000"/>
            <a:extLst>
              <a:ext uri="{28A0092B-C50C-407E-A947-70E740481C1C}">
                <a14:useLocalDpi xmlns:a14="http://schemas.microsoft.com/office/drawing/2010/main" val="0"/>
              </a:ext>
            </a:extLst>
          </a:blip>
          <a:srcRect/>
          <a:stretch>
            <a:fillRect/>
          </a:stretch>
        </p:blipFill>
        <p:spPr bwMode="auto">
          <a:xfrm>
            <a:off x="4327525" y="5500688"/>
            <a:ext cx="638175" cy="6381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0916" name="Picture 34"/>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7258050" y="5462588"/>
            <a:ext cx="712788" cy="7143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37" name="Straight Connector 36"/>
          <p:cNvCxnSpPr>
            <a:stCxn id="80914" idx="3"/>
            <a:endCxn id="80915" idx="1"/>
          </p:cNvCxnSpPr>
          <p:nvPr/>
        </p:nvCxnSpPr>
        <p:spPr>
          <a:xfrm>
            <a:off x="2008188" y="5819775"/>
            <a:ext cx="2319337" cy="0"/>
          </a:xfrm>
          <a:prstGeom prst="line">
            <a:avLst/>
          </a:prstGeom>
          <a:ln>
            <a:solidFill>
              <a:schemeClr val="tx1"/>
            </a:solidFill>
            <a:prstDash val="sysDash"/>
          </a:ln>
        </p:spPr>
        <p:style>
          <a:lnRef idx="2">
            <a:schemeClr val="accent1"/>
          </a:lnRef>
          <a:fillRef idx="0">
            <a:schemeClr val="accent1"/>
          </a:fillRef>
          <a:effectRef idx="1">
            <a:schemeClr val="accent1"/>
          </a:effectRef>
          <a:fontRef idx="minor">
            <a:schemeClr val="tx1"/>
          </a:fontRef>
        </p:style>
      </p:cxnSp>
      <p:cxnSp>
        <p:nvCxnSpPr>
          <p:cNvPr id="39" name="Straight Connector 38"/>
          <p:cNvCxnSpPr>
            <a:stCxn id="80915" idx="3"/>
            <a:endCxn id="80916" idx="1"/>
          </p:cNvCxnSpPr>
          <p:nvPr/>
        </p:nvCxnSpPr>
        <p:spPr>
          <a:xfrm>
            <a:off x="4965700" y="5819775"/>
            <a:ext cx="2292350" cy="0"/>
          </a:xfrm>
          <a:prstGeom prst="line">
            <a:avLst/>
          </a:prstGeom>
          <a:ln>
            <a:solidFill>
              <a:schemeClr val="tx1"/>
            </a:solidFill>
            <a:prstDash val="sysDash"/>
          </a:ln>
        </p:spPr>
        <p:style>
          <a:lnRef idx="2">
            <a:schemeClr val="accent1"/>
          </a:lnRef>
          <a:fillRef idx="0">
            <a:schemeClr val="accent1"/>
          </a:fillRef>
          <a:effectRef idx="1">
            <a:schemeClr val="accent1"/>
          </a:effectRef>
          <a:fontRef idx="minor">
            <a:schemeClr val="tx1"/>
          </a:fontRef>
        </p:style>
      </p:cxnSp>
      <p:cxnSp>
        <p:nvCxnSpPr>
          <p:cNvPr id="51" name="Straight Connector 50"/>
          <p:cNvCxnSpPr>
            <a:stCxn id="80930" idx="0"/>
            <a:endCxn id="5" idx="1"/>
          </p:cNvCxnSpPr>
          <p:nvPr/>
        </p:nvCxnSpPr>
        <p:spPr>
          <a:xfrm flipV="1">
            <a:off x="2119313" y="2289175"/>
            <a:ext cx="2408237" cy="882650"/>
          </a:xfrm>
          <a:prstGeom prst="line">
            <a:avLst/>
          </a:prstGeom>
          <a:ln>
            <a:solidFill>
              <a:srgbClr val="00B050"/>
            </a:solidFill>
            <a:headEnd type="triangl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53" name="Straight Connector 52"/>
          <p:cNvCxnSpPr>
            <a:stCxn id="80928" idx="0"/>
            <a:endCxn id="5" idx="1"/>
          </p:cNvCxnSpPr>
          <p:nvPr/>
        </p:nvCxnSpPr>
        <p:spPr>
          <a:xfrm flipH="1" flipV="1">
            <a:off x="4527550" y="2289175"/>
            <a:ext cx="2714625" cy="788988"/>
          </a:xfrm>
          <a:prstGeom prst="line">
            <a:avLst/>
          </a:prstGeom>
          <a:ln>
            <a:solidFill>
              <a:srgbClr val="00B050"/>
            </a:solidFill>
            <a:headEnd type="triangl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55" name="Straight Connector 54"/>
          <p:cNvCxnSpPr>
            <a:stCxn id="80930" idx="3"/>
            <a:endCxn id="80928" idx="1"/>
          </p:cNvCxnSpPr>
          <p:nvPr/>
        </p:nvCxnSpPr>
        <p:spPr>
          <a:xfrm flipV="1">
            <a:off x="2908300" y="3700463"/>
            <a:ext cx="3475038" cy="19050"/>
          </a:xfrm>
          <a:prstGeom prst="line">
            <a:avLst/>
          </a:prstGeom>
          <a:ln>
            <a:prstDash val="sysDot"/>
          </a:ln>
        </p:spPr>
        <p:style>
          <a:lnRef idx="2">
            <a:schemeClr val="accent1"/>
          </a:lnRef>
          <a:fillRef idx="0">
            <a:schemeClr val="accent1"/>
          </a:fillRef>
          <a:effectRef idx="1">
            <a:schemeClr val="accent1"/>
          </a:effectRef>
          <a:fontRef idx="minor">
            <a:schemeClr val="tx1"/>
          </a:fontRef>
        </p:style>
      </p:cxnSp>
      <p:sp>
        <p:nvSpPr>
          <p:cNvPr id="56" name="Down Arrow 55"/>
          <p:cNvSpPr/>
          <p:nvPr/>
        </p:nvSpPr>
        <p:spPr>
          <a:xfrm rot="10800000">
            <a:off x="1624013" y="4518025"/>
            <a:ext cx="257175" cy="814388"/>
          </a:xfrm>
          <a:prstGeom prst="downArrow">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a:p>
        </p:txBody>
      </p:sp>
      <p:sp>
        <p:nvSpPr>
          <p:cNvPr id="57" name="Down Arrow 56"/>
          <p:cNvSpPr/>
          <p:nvPr/>
        </p:nvSpPr>
        <p:spPr>
          <a:xfrm rot="10800000">
            <a:off x="7470775" y="4521200"/>
            <a:ext cx="255588" cy="812800"/>
          </a:xfrm>
          <a:prstGeom prst="downArrow">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en-US"/>
          </a:p>
        </p:txBody>
      </p:sp>
      <p:cxnSp>
        <p:nvCxnSpPr>
          <p:cNvPr id="59" name="Straight Connector 58"/>
          <p:cNvCxnSpPr/>
          <p:nvPr/>
        </p:nvCxnSpPr>
        <p:spPr>
          <a:xfrm>
            <a:off x="0" y="4378325"/>
            <a:ext cx="9144000" cy="0"/>
          </a:xfrm>
          <a:prstGeom prst="line">
            <a:avLst/>
          </a:prstGeom>
          <a:ln>
            <a:prstDash val="sysDash"/>
          </a:ln>
        </p:spPr>
        <p:style>
          <a:lnRef idx="2">
            <a:schemeClr val="accent1"/>
          </a:lnRef>
          <a:fillRef idx="0">
            <a:schemeClr val="accent1"/>
          </a:fillRef>
          <a:effectRef idx="1">
            <a:schemeClr val="accent1"/>
          </a:effectRef>
          <a:fontRef idx="minor">
            <a:schemeClr val="tx1"/>
          </a:fontRef>
        </p:style>
      </p:cxnSp>
      <p:sp>
        <p:nvSpPr>
          <p:cNvPr id="80925" name="TextBox 59"/>
          <p:cNvSpPr txBox="1">
            <a:spLocks noChangeArrowheads="1"/>
          </p:cNvSpPr>
          <p:nvPr/>
        </p:nvSpPr>
        <p:spPr bwMode="auto">
          <a:xfrm>
            <a:off x="0" y="2422525"/>
            <a:ext cx="2576513" cy="368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Gill Sans MT" panose="020B0502020104020203"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9pPr>
          </a:lstStyle>
          <a:p>
            <a:pPr>
              <a:spcBef>
                <a:spcPct val="0"/>
              </a:spcBef>
              <a:buFontTx/>
              <a:buNone/>
            </a:pPr>
            <a:r>
              <a:rPr lang="en-US" altLang="en-US" sz="1800" b="1" i="1"/>
              <a:t>Cloud Data Centers</a:t>
            </a:r>
          </a:p>
        </p:txBody>
      </p:sp>
      <p:sp>
        <p:nvSpPr>
          <p:cNvPr id="80926" name="TextBox 60"/>
          <p:cNvSpPr txBox="1">
            <a:spLocks noChangeArrowheads="1"/>
          </p:cNvSpPr>
          <p:nvPr/>
        </p:nvSpPr>
        <p:spPr bwMode="auto">
          <a:xfrm>
            <a:off x="0" y="4040188"/>
            <a:ext cx="2576513" cy="368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Gill Sans MT" panose="020B0502020104020203"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9pPr>
          </a:lstStyle>
          <a:p>
            <a:pPr>
              <a:spcBef>
                <a:spcPct val="0"/>
              </a:spcBef>
              <a:buFontTx/>
              <a:buNone/>
            </a:pPr>
            <a:r>
              <a:rPr lang="en-US" altLang="en-US" sz="1800" b="1" i="1"/>
              <a:t>Gateway Nodes</a:t>
            </a:r>
          </a:p>
        </p:txBody>
      </p:sp>
      <p:sp>
        <p:nvSpPr>
          <p:cNvPr id="80927" name="TextBox 61"/>
          <p:cNvSpPr txBox="1">
            <a:spLocks noChangeArrowheads="1"/>
          </p:cNvSpPr>
          <p:nvPr/>
        </p:nvSpPr>
        <p:spPr bwMode="auto">
          <a:xfrm>
            <a:off x="6350" y="6305550"/>
            <a:ext cx="2576513"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Gill Sans MT" panose="020B0502020104020203"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9pPr>
          </a:lstStyle>
          <a:p>
            <a:pPr>
              <a:spcBef>
                <a:spcPct val="0"/>
              </a:spcBef>
              <a:buFontTx/>
              <a:buNone/>
            </a:pPr>
            <a:r>
              <a:rPr lang="en-US" altLang="en-US" sz="1800" b="1" i="1"/>
              <a:t>Connected Vehicles</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Title 1"/>
          <p:cNvSpPr>
            <a:spLocks noGrp="1"/>
          </p:cNvSpPr>
          <p:nvPr>
            <p:ph type="title"/>
          </p:nvPr>
        </p:nvSpPr>
        <p:spPr/>
        <p:txBody>
          <a:bodyPr/>
          <a:lstStyle/>
          <a:p>
            <a:r>
              <a:rPr lang="en-US" altLang="en-US" dirty="0" smtClean="0"/>
              <a:t>Physical Devices</a:t>
            </a:r>
          </a:p>
        </p:txBody>
      </p:sp>
      <p:sp>
        <p:nvSpPr>
          <p:cNvPr id="82947" name="Slide Number Placeholder 3"/>
          <p:cNvSpPr>
            <a:spLocks noGrp="1"/>
          </p:cNvSpPr>
          <p:nvPr>
            <p:ph type="sldNum" sz="quarter" idx="10"/>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Gill Sans MT" panose="020B0502020104020203"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9pPr>
          </a:lstStyle>
          <a:p>
            <a:pPr>
              <a:spcBef>
                <a:spcPct val="0"/>
              </a:spcBef>
              <a:buFontTx/>
              <a:buNone/>
            </a:pPr>
            <a:fld id="{BB33491B-0B8A-42D9-83EE-D6E212F7B3C1}" type="slidenum">
              <a:rPr lang="en-US" altLang="en-US" sz="1200" smtClean="0"/>
              <a:pPr>
                <a:spcBef>
                  <a:spcPct val="0"/>
                </a:spcBef>
                <a:buFontTx/>
                <a:buNone/>
              </a:pPr>
              <a:t>38</a:t>
            </a:fld>
            <a:endParaRPr lang="en-US" altLang="en-US" sz="1200" smtClean="0"/>
          </a:p>
        </p:txBody>
      </p:sp>
      <p:sp>
        <p:nvSpPr>
          <p:cNvPr id="5" name="Cloud 4"/>
          <p:cNvSpPr/>
          <p:nvPr/>
        </p:nvSpPr>
        <p:spPr>
          <a:xfrm>
            <a:off x="241300" y="1689100"/>
            <a:ext cx="2743200" cy="873125"/>
          </a:xfrm>
          <a:prstGeom prst="cloud">
            <a:avLst/>
          </a:prstGeom>
        </p:spPr>
        <p:style>
          <a:lnRef idx="2">
            <a:schemeClr val="accent1"/>
          </a:lnRef>
          <a:fillRef idx="1">
            <a:schemeClr val="lt1"/>
          </a:fillRef>
          <a:effectRef idx="0">
            <a:schemeClr val="accent1"/>
          </a:effectRef>
          <a:fontRef idx="minor">
            <a:schemeClr val="dk1"/>
          </a:fontRef>
        </p:style>
        <p:txBody>
          <a:bodyPr anchor="ctr"/>
          <a:lstStyle/>
          <a:p>
            <a:pPr algn="ctr">
              <a:defRPr/>
            </a:pPr>
            <a:r>
              <a:rPr lang="en-US" dirty="0" err="1"/>
              <a:t>OpenStack</a:t>
            </a:r>
            <a:r>
              <a:rPr lang="en-US" dirty="0"/>
              <a:t> Cloud</a:t>
            </a:r>
          </a:p>
        </p:txBody>
      </p:sp>
      <p:pic>
        <p:nvPicPr>
          <p:cNvPr id="82949"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88950" y="3536950"/>
            <a:ext cx="1824038" cy="12652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2950" name="Picture 8"/>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28700" y="5621338"/>
            <a:ext cx="744538" cy="7429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2951" name="Picture 9"/>
          <p:cNvPicPr>
            <a:picLocks noChangeAspect="1"/>
          </p:cNvPicPr>
          <p:nvPr/>
        </p:nvPicPr>
        <p:blipFill>
          <a:blip r:embed="rId4">
            <a:extLst>
              <a:ext uri="{28A0092B-C50C-407E-A947-70E740481C1C}">
                <a14:useLocalDpi xmlns:a14="http://schemas.microsoft.com/office/drawing/2010/main" val="0"/>
              </a:ext>
            </a:extLst>
          </a:blip>
          <a:srcRect l="18626" t="24776" r="6767" b="2077"/>
          <a:stretch>
            <a:fillRect/>
          </a:stretch>
        </p:blipFill>
        <p:spPr bwMode="auto">
          <a:xfrm>
            <a:off x="7154863" y="1311275"/>
            <a:ext cx="1333500" cy="23225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2952" name="Picture 10"/>
          <p:cNvPicPr>
            <a:picLocks noChangeAspect="1"/>
          </p:cNvPicPr>
          <p:nvPr/>
        </p:nvPicPr>
        <p:blipFill>
          <a:blip r:embed="rId5">
            <a:extLst>
              <a:ext uri="{28A0092B-C50C-407E-A947-70E740481C1C}">
                <a14:useLocalDpi xmlns:a14="http://schemas.microsoft.com/office/drawing/2010/main" val="0"/>
              </a:ext>
            </a:extLst>
          </a:blip>
          <a:srcRect l="19141" t="21690" b="27132"/>
          <a:stretch>
            <a:fillRect/>
          </a:stretch>
        </p:blipFill>
        <p:spPr bwMode="auto">
          <a:xfrm>
            <a:off x="3579813" y="3090863"/>
            <a:ext cx="2308225" cy="10842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2953" name="Picture 11"/>
          <p:cNvPicPr>
            <a:picLocks noChangeAspect="1"/>
          </p:cNvPicPr>
          <p:nvPr/>
        </p:nvPicPr>
        <p:blipFill>
          <a:blip r:embed="rId6">
            <a:extLst>
              <a:ext uri="{28A0092B-C50C-407E-A947-70E740481C1C}">
                <a14:useLocalDpi xmlns:a14="http://schemas.microsoft.com/office/drawing/2010/main" val="0"/>
              </a:ext>
            </a:extLst>
          </a:blip>
          <a:srcRect l="8954" t="22952" r="12326" b="9837"/>
          <a:stretch>
            <a:fillRect/>
          </a:stretch>
        </p:blipFill>
        <p:spPr bwMode="auto">
          <a:xfrm>
            <a:off x="6173788" y="4670425"/>
            <a:ext cx="2513012" cy="15922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36" name="Straight Arrow Connector 35"/>
          <p:cNvCxnSpPr/>
          <p:nvPr/>
        </p:nvCxnSpPr>
        <p:spPr>
          <a:xfrm>
            <a:off x="3168650" y="2009775"/>
            <a:ext cx="3721100" cy="11113"/>
          </a:xfrm>
          <a:prstGeom prst="straightConnector1">
            <a:avLst/>
          </a:prstGeom>
          <a:ln>
            <a:prstDash val="dash"/>
            <a:tailEnd type="triangle"/>
          </a:ln>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p:nvPr/>
        </p:nvCxnSpPr>
        <p:spPr>
          <a:xfrm>
            <a:off x="2190750" y="3633788"/>
            <a:ext cx="1168400" cy="0"/>
          </a:xfrm>
          <a:prstGeom prst="straightConnector1">
            <a:avLst/>
          </a:prstGeom>
          <a:ln>
            <a:prstDash val="dash"/>
            <a:tailEnd type="triangle"/>
          </a:ln>
        </p:spPr>
        <p:style>
          <a:lnRef idx="2">
            <a:schemeClr val="accent1"/>
          </a:lnRef>
          <a:fillRef idx="0">
            <a:schemeClr val="accent1"/>
          </a:fillRef>
          <a:effectRef idx="1">
            <a:schemeClr val="accent1"/>
          </a:effectRef>
          <a:fontRef idx="minor">
            <a:schemeClr val="tx1"/>
          </a:fontRef>
        </p:style>
      </p:cxnSp>
      <p:cxnSp>
        <p:nvCxnSpPr>
          <p:cNvPr id="40" name="Straight Arrow Connector 39"/>
          <p:cNvCxnSpPr/>
          <p:nvPr/>
        </p:nvCxnSpPr>
        <p:spPr>
          <a:xfrm>
            <a:off x="2105025" y="5943600"/>
            <a:ext cx="3870325" cy="20638"/>
          </a:xfrm>
          <a:prstGeom prst="straightConnector1">
            <a:avLst/>
          </a:prstGeom>
          <a:ln>
            <a:prstDash val="dash"/>
            <a:tailEnd type="triangle"/>
          </a:ln>
        </p:spPr>
        <p:style>
          <a:lnRef idx="2">
            <a:schemeClr val="accent1"/>
          </a:lnRef>
          <a:fillRef idx="0">
            <a:schemeClr val="accent1"/>
          </a:fillRef>
          <a:effectRef idx="1">
            <a:schemeClr val="accent1"/>
          </a:effectRef>
          <a:fontRef idx="minor">
            <a:schemeClr val="tx1"/>
          </a:fontRef>
        </p:style>
      </p:cxnSp>
      <p:sp>
        <p:nvSpPr>
          <p:cNvPr id="82957" name="TextBox 41"/>
          <p:cNvSpPr txBox="1">
            <a:spLocks noChangeArrowheads="1"/>
          </p:cNvSpPr>
          <p:nvPr/>
        </p:nvSpPr>
        <p:spPr bwMode="auto">
          <a:xfrm>
            <a:off x="4016375" y="4146550"/>
            <a:ext cx="1871663" cy="400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Gill Sans MT" panose="020B0502020104020203"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9pPr>
          </a:lstStyle>
          <a:p>
            <a:pPr>
              <a:spcBef>
                <a:spcPct val="0"/>
              </a:spcBef>
              <a:buFontTx/>
              <a:buNone/>
            </a:pPr>
            <a:r>
              <a:rPr lang="en-US" altLang="en-US" sz="2000" i="1"/>
              <a:t>Raspberry- Pi</a:t>
            </a:r>
          </a:p>
        </p:txBody>
      </p:sp>
      <p:sp>
        <p:nvSpPr>
          <p:cNvPr id="82958" name="TextBox 42"/>
          <p:cNvSpPr txBox="1">
            <a:spLocks noChangeArrowheads="1"/>
          </p:cNvSpPr>
          <p:nvPr/>
        </p:nvSpPr>
        <p:spPr bwMode="auto">
          <a:xfrm>
            <a:off x="6815138" y="3633788"/>
            <a:ext cx="1871662" cy="400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Gill Sans MT" panose="020B0502020104020203"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9pPr>
          </a:lstStyle>
          <a:p>
            <a:pPr>
              <a:spcBef>
                <a:spcPct val="0"/>
              </a:spcBef>
              <a:buFontTx/>
              <a:buNone/>
            </a:pPr>
            <a:r>
              <a:rPr lang="en-US" altLang="en-US" sz="2000" i="1"/>
              <a:t>SEFCOM Servers</a:t>
            </a:r>
          </a:p>
        </p:txBody>
      </p:sp>
      <p:sp>
        <p:nvSpPr>
          <p:cNvPr id="82959" name="TextBox 43"/>
          <p:cNvSpPr txBox="1">
            <a:spLocks noChangeArrowheads="1"/>
          </p:cNvSpPr>
          <p:nvPr/>
        </p:nvSpPr>
        <p:spPr bwMode="auto">
          <a:xfrm>
            <a:off x="6616700" y="6226175"/>
            <a:ext cx="1871663" cy="400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Gill Sans MT" panose="020B0502020104020203"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9pPr>
          </a:lstStyle>
          <a:p>
            <a:pPr>
              <a:spcBef>
                <a:spcPct val="0"/>
              </a:spcBef>
              <a:buFontTx/>
              <a:buNone/>
            </a:pPr>
            <a:r>
              <a:rPr lang="en-US" altLang="en-US" sz="2000" i="1"/>
              <a:t>Nexus 5</a:t>
            </a:r>
          </a:p>
        </p:txBody>
      </p:sp>
      <p:sp>
        <p:nvSpPr>
          <p:cNvPr id="82960" name="TextBox 44"/>
          <p:cNvSpPr txBox="1">
            <a:spLocks noChangeArrowheads="1"/>
          </p:cNvSpPr>
          <p:nvPr/>
        </p:nvSpPr>
        <p:spPr bwMode="auto">
          <a:xfrm>
            <a:off x="1138238" y="6383338"/>
            <a:ext cx="460375" cy="400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Gill Sans MT" panose="020B0502020104020203"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9pPr>
          </a:lstStyle>
          <a:p>
            <a:pPr>
              <a:spcBef>
                <a:spcPct val="0"/>
              </a:spcBef>
              <a:buFontTx/>
              <a:buNone/>
            </a:pPr>
            <a:r>
              <a:rPr lang="en-US" altLang="en-US" sz="2000" i="1"/>
              <a:t>CV</a:t>
            </a:r>
          </a:p>
        </p:txBody>
      </p:sp>
      <p:sp>
        <p:nvSpPr>
          <p:cNvPr id="82961" name="TextBox 45"/>
          <p:cNvSpPr txBox="1">
            <a:spLocks noChangeArrowheads="1"/>
          </p:cNvSpPr>
          <p:nvPr/>
        </p:nvSpPr>
        <p:spPr bwMode="auto">
          <a:xfrm>
            <a:off x="484188" y="4792663"/>
            <a:ext cx="2324100" cy="400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Gill Sans MT" panose="020B0502020104020203"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9pPr>
          </a:lstStyle>
          <a:p>
            <a:pPr>
              <a:spcBef>
                <a:spcPct val="0"/>
              </a:spcBef>
              <a:buFontTx/>
              <a:buNone/>
            </a:pPr>
            <a:r>
              <a:rPr lang="en-US" altLang="en-US" sz="2000" i="1"/>
              <a:t>Gateway Node</a:t>
            </a:r>
          </a:p>
        </p:txBody>
      </p:sp>
      <p:sp>
        <p:nvSpPr>
          <p:cNvPr id="82962" name="TextBox 46"/>
          <p:cNvSpPr txBox="1">
            <a:spLocks noChangeArrowheads="1"/>
          </p:cNvSpPr>
          <p:nvPr/>
        </p:nvSpPr>
        <p:spPr bwMode="auto">
          <a:xfrm>
            <a:off x="436563" y="2500313"/>
            <a:ext cx="2324100" cy="400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Gill Sans MT" panose="020B0502020104020203"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9pPr>
          </a:lstStyle>
          <a:p>
            <a:pPr>
              <a:spcBef>
                <a:spcPct val="0"/>
              </a:spcBef>
              <a:buFontTx/>
              <a:buNone/>
            </a:pPr>
            <a:r>
              <a:rPr lang="en-US" altLang="en-US" sz="2000" i="1"/>
              <a:t>Cloud Data Center</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Title 1"/>
          <p:cNvSpPr>
            <a:spLocks noGrp="1"/>
          </p:cNvSpPr>
          <p:nvPr>
            <p:ph type="title"/>
          </p:nvPr>
        </p:nvSpPr>
        <p:spPr/>
        <p:txBody>
          <a:bodyPr/>
          <a:lstStyle/>
          <a:p>
            <a:r>
              <a:rPr lang="en-US" altLang="en-US" smtClean="0"/>
              <a:t>Test Bed Workflow</a:t>
            </a:r>
          </a:p>
        </p:txBody>
      </p:sp>
      <p:sp>
        <p:nvSpPr>
          <p:cNvPr id="83971" name="Slide Number Placeholder 3"/>
          <p:cNvSpPr>
            <a:spLocks noGrp="1"/>
          </p:cNvSpPr>
          <p:nvPr>
            <p:ph type="sldNum" sz="quarter" idx="10"/>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Gill Sans MT" panose="020B0502020104020203"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9pPr>
          </a:lstStyle>
          <a:p>
            <a:pPr>
              <a:spcBef>
                <a:spcPct val="0"/>
              </a:spcBef>
              <a:buFontTx/>
              <a:buNone/>
            </a:pPr>
            <a:fld id="{58A1680A-CAAC-41FB-AAF0-DDB812F7EC5B}" type="slidenum">
              <a:rPr lang="en-US" altLang="en-US" sz="1200" smtClean="0"/>
              <a:pPr>
                <a:spcBef>
                  <a:spcPct val="0"/>
                </a:spcBef>
                <a:buFontTx/>
                <a:buNone/>
              </a:pPr>
              <a:t>39</a:t>
            </a:fld>
            <a:endParaRPr lang="en-US" altLang="en-US" sz="1200" smtClean="0"/>
          </a:p>
        </p:txBody>
      </p:sp>
      <p:sp>
        <p:nvSpPr>
          <p:cNvPr id="9" name="Rounded Rectangle 8"/>
          <p:cNvSpPr/>
          <p:nvPr/>
        </p:nvSpPr>
        <p:spPr>
          <a:xfrm>
            <a:off x="328613" y="1308100"/>
            <a:ext cx="8636000" cy="1828800"/>
          </a:xfrm>
          <a:prstGeom prst="round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ounded Rectangle 9"/>
          <p:cNvSpPr/>
          <p:nvPr/>
        </p:nvSpPr>
        <p:spPr>
          <a:xfrm>
            <a:off x="328613" y="3289300"/>
            <a:ext cx="8636000" cy="1828800"/>
          </a:xfrm>
          <a:prstGeom prst="round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3" name="Group 12"/>
          <p:cNvGrpSpPr/>
          <p:nvPr/>
        </p:nvGrpSpPr>
        <p:grpSpPr>
          <a:xfrm>
            <a:off x="5750400" y="5902683"/>
            <a:ext cx="1981914" cy="955259"/>
            <a:chOff x="4263072" y="5875018"/>
            <a:chExt cx="1981914" cy="955259"/>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63072" y="5875018"/>
              <a:ext cx="617855" cy="617855"/>
            </a:xfrm>
            <a:prstGeom prst="rect">
              <a:avLst/>
            </a:prstGeom>
          </p:spPr>
        </p:pic>
        <p:sp>
          <p:nvSpPr>
            <p:cNvPr id="5" name="TextBox 4"/>
            <p:cNvSpPr txBox="1"/>
            <p:nvPr/>
          </p:nvSpPr>
          <p:spPr>
            <a:xfrm>
              <a:off x="4821713" y="6183946"/>
              <a:ext cx="1423273" cy="646331"/>
            </a:xfrm>
            <a:prstGeom prst="rect">
              <a:avLst/>
            </a:prstGeom>
            <a:noFill/>
          </p:spPr>
          <p:txBody>
            <a:bodyPr wrap="square" rtlCol="0">
              <a:spAutoFit/>
            </a:bodyPr>
            <a:lstStyle/>
            <a:p>
              <a:r>
                <a:rPr lang="en-US" dirty="0" smtClean="0"/>
                <a:t>Android Application</a:t>
              </a:r>
              <a:endParaRPr lang="en-US" dirty="0"/>
            </a:p>
          </p:txBody>
        </p:sp>
      </p:grpSp>
      <p:sp>
        <p:nvSpPr>
          <p:cNvPr id="6" name="Rectangle 5"/>
          <p:cNvSpPr/>
          <p:nvPr/>
        </p:nvSpPr>
        <p:spPr>
          <a:xfrm>
            <a:off x="2937827" y="2214960"/>
            <a:ext cx="1574800" cy="7747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latin typeface="Gill Sans MT" panose="020B0502020104020203" pitchFamily="34" charset="0"/>
              </a:rPr>
              <a:t>Front-End UI</a:t>
            </a:r>
            <a:endParaRPr lang="en-US" dirty="0">
              <a:latin typeface="Gill Sans MT" panose="020B0502020104020203" pitchFamily="34" charset="0"/>
            </a:endParaRPr>
          </a:p>
        </p:txBody>
      </p:sp>
      <p:sp>
        <p:nvSpPr>
          <p:cNvPr id="14" name="Rectangle 13"/>
          <p:cNvSpPr/>
          <p:nvPr/>
        </p:nvSpPr>
        <p:spPr>
          <a:xfrm>
            <a:off x="512127" y="2213530"/>
            <a:ext cx="1928813" cy="7747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latin typeface="Gill Sans MT" panose="020B0502020104020203" pitchFamily="34" charset="0"/>
              </a:rPr>
              <a:t>Policy Administrator</a:t>
            </a:r>
            <a:endParaRPr lang="en-US" dirty="0">
              <a:latin typeface="Gill Sans MT" panose="020B0502020104020203" pitchFamily="34" charset="0"/>
            </a:endParaRPr>
          </a:p>
        </p:txBody>
      </p:sp>
      <p:sp>
        <p:nvSpPr>
          <p:cNvPr id="11" name="Flowchart: Magnetic Disk 10"/>
          <p:cNvSpPr/>
          <p:nvPr/>
        </p:nvSpPr>
        <p:spPr>
          <a:xfrm>
            <a:off x="7470142" y="3756024"/>
            <a:ext cx="1194354" cy="981076"/>
          </a:xfrm>
          <a:prstGeom prst="flowChartMagneticDisk">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smtClean="0">
                <a:latin typeface="Gill Sans MT" panose="020B0502020104020203" pitchFamily="34" charset="0"/>
              </a:rPr>
              <a:t>User Information</a:t>
            </a:r>
            <a:endParaRPr lang="en-US" sz="1600" dirty="0">
              <a:latin typeface="Gill Sans MT" panose="020B0502020104020203" pitchFamily="34" charset="0"/>
            </a:endParaRPr>
          </a:p>
        </p:txBody>
      </p:sp>
      <p:sp>
        <p:nvSpPr>
          <p:cNvPr id="12" name="TextBox 11"/>
          <p:cNvSpPr txBox="1"/>
          <p:nvPr/>
        </p:nvSpPr>
        <p:spPr>
          <a:xfrm>
            <a:off x="677782" y="1294963"/>
            <a:ext cx="2494914" cy="369332"/>
          </a:xfrm>
          <a:prstGeom prst="rect">
            <a:avLst/>
          </a:prstGeom>
          <a:noFill/>
        </p:spPr>
        <p:txBody>
          <a:bodyPr wrap="square" rtlCol="0">
            <a:spAutoFit/>
          </a:bodyPr>
          <a:lstStyle/>
          <a:p>
            <a:r>
              <a:rPr lang="en-US" b="1" dirty="0" err="1" smtClean="0">
                <a:latin typeface="Gill Sans MT" panose="020B0502020104020203" pitchFamily="34" charset="0"/>
              </a:rPr>
              <a:t>OpenStack</a:t>
            </a:r>
            <a:r>
              <a:rPr lang="en-US" b="1" dirty="0" smtClean="0">
                <a:latin typeface="Gill Sans MT" panose="020B0502020104020203" pitchFamily="34" charset="0"/>
              </a:rPr>
              <a:t> Instances</a:t>
            </a:r>
            <a:endParaRPr lang="en-US" b="1" dirty="0">
              <a:latin typeface="Gill Sans MT" panose="020B0502020104020203" pitchFamily="34" charset="0"/>
            </a:endParaRPr>
          </a:p>
        </p:txBody>
      </p:sp>
      <p:sp>
        <p:nvSpPr>
          <p:cNvPr id="17" name="TextBox 16"/>
          <p:cNvSpPr txBox="1"/>
          <p:nvPr/>
        </p:nvSpPr>
        <p:spPr>
          <a:xfrm>
            <a:off x="4149011" y="3265527"/>
            <a:ext cx="2494914" cy="369332"/>
          </a:xfrm>
          <a:prstGeom prst="rect">
            <a:avLst/>
          </a:prstGeom>
          <a:noFill/>
        </p:spPr>
        <p:txBody>
          <a:bodyPr wrap="square" rtlCol="0">
            <a:spAutoFit/>
          </a:bodyPr>
          <a:lstStyle/>
          <a:p>
            <a:r>
              <a:rPr lang="en-US" b="1" dirty="0" smtClean="0">
                <a:latin typeface="Gill Sans MT" panose="020B0502020104020203" pitchFamily="34" charset="0"/>
              </a:rPr>
              <a:t>Raspberry - Pi</a:t>
            </a:r>
            <a:endParaRPr lang="en-US" b="1" dirty="0">
              <a:latin typeface="Gill Sans MT" panose="020B0502020104020203" pitchFamily="34" charset="0"/>
            </a:endParaRPr>
          </a:p>
        </p:txBody>
      </p:sp>
      <p:sp>
        <p:nvSpPr>
          <p:cNvPr id="18" name="Rectangle 17"/>
          <p:cNvSpPr/>
          <p:nvPr/>
        </p:nvSpPr>
        <p:spPr>
          <a:xfrm>
            <a:off x="4489807" y="4137183"/>
            <a:ext cx="2251550" cy="7747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latin typeface="Gill Sans MT" panose="020B0502020104020203" pitchFamily="34" charset="0"/>
              </a:rPr>
              <a:t>Policy Decision Engine</a:t>
            </a:r>
            <a:endParaRPr lang="en-US" dirty="0">
              <a:latin typeface="Gill Sans MT" panose="020B0502020104020203" pitchFamily="34" charset="0"/>
            </a:endParaRPr>
          </a:p>
        </p:txBody>
      </p:sp>
      <p:sp>
        <p:nvSpPr>
          <p:cNvPr id="19" name="Rectangle 18"/>
          <p:cNvSpPr/>
          <p:nvPr/>
        </p:nvSpPr>
        <p:spPr>
          <a:xfrm>
            <a:off x="2542064" y="4169648"/>
            <a:ext cx="1684576" cy="7747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latin typeface="Gill Sans MT" panose="020B0502020104020203" pitchFamily="34" charset="0"/>
              </a:rPr>
              <a:t>Policy Enforcer</a:t>
            </a:r>
            <a:endParaRPr lang="en-US" dirty="0">
              <a:latin typeface="Gill Sans MT" panose="020B0502020104020203" pitchFamily="34" charset="0"/>
            </a:endParaRPr>
          </a:p>
        </p:txBody>
      </p:sp>
      <p:sp>
        <p:nvSpPr>
          <p:cNvPr id="20" name="Rectangle 19"/>
          <p:cNvSpPr/>
          <p:nvPr/>
        </p:nvSpPr>
        <p:spPr>
          <a:xfrm>
            <a:off x="626427" y="4170362"/>
            <a:ext cx="1684576" cy="7747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latin typeface="Gill Sans MT" panose="020B0502020104020203" pitchFamily="34" charset="0"/>
              </a:rPr>
              <a:t>Policy Repository</a:t>
            </a:r>
            <a:endParaRPr lang="en-US" dirty="0">
              <a:latin typeface="Gill Sans MT" panose="020B0502020104020203" pitchFamily="34" charset="0"/>
            </a:endParaRPr>
          </a:p>
        </p:txBody>
      </p:sp>
      <p:cxnSp>
        <p:nvCxnSpPr>
          <p:cNvPr id="16" name="Straight Arrow Connector 15"/>
          <p:cNvCxnSpPr>
            <a:stCxn id="4" idx="0"/>
            <a:endCxn id="11" idx="3"/>
          </p:cNvCxnSpPr>
          <p:nvPr/>
        </p:nvCxnSpPr>
        <p:spPr>
          <a:xfrm flipV="1">
            <a:off x="6059328" y="4737100"/>
            <a:ext cx="2007991" cy="1165583"/>
          </a:xfrm>
          <a:prstGeom prst="straightConnector1">
            <a:avLst/>
          </a:prstGeom>
          <a:ln>
            <a:solidFill>
              <a:srgbClr val="0070C0"/>
            </a:solidFill>
            <a:tailEnd type="triangle"/>
          </a:ln>
        </p:spPr>
        <p:style>
          <a:lnRef idx="2">
            <a:schemeClr val="accent1"/>
          </a:lnRef>
          <a:fillRef idx="0">
            <a:schemeClr val="accent1"/>
          </a:fillRef>
          <a:effectRef idx="1">
            <a:schemeClr val="accent1"/>
          </a:effectRef>
          <a:fontRef idx="minor">
            <a:schemeClr val="tx1"/>
          </a:fontRef>
        </p:style>
      </p:cxnSp>
      <p:cxnSp>
        <p:nvCxnSpPr>
          <p:cNvPr id="26" name="Elbow Connector 25"/>
          <p:cNvCxnSpPr>
            <a:stCxn id="20" idx="0"/>
            <a:endCxn id="18" idx="0"/>
          </p:cNvCxnSpPr>
          <p:nvPr/>
        </p:nvCxnSpPr>
        <p:spPr>
          <a:xfrm rot="5400000" flipH="1" flipV="1">
            <a:off x="3525559" y="2080340"/>
            <a:ext cx="33179" cy="4146867"/>
          </a:xfrm>
          <a:prstGeom prst="bentConnector3">
            <a:avLst>
              <a:gd name="adj1" fmla="val 788990"/>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9" name="Elbow Connector 28"/>
          <p:cNvCxnSpPr>
            <a:stCxn id="18" idx="0"/>
            <a:endCxn id="19" idx="0"/>
          </p:cNvCxnSpPr>
          <p:nvPr/>
        </p:nvCxnSpPr>
        <p:spPr>
          <a:xfrm rot="16200000" flipH="1" flipV="1">
            <a:off x="4483734" y="3037800"/>
            <a:ext cx="32465" cy="2231230"/>
          </a:xfrm>
          <a:prstGeom prst="bentConnector3">
            <a:avLst>
              <a:gd name="adj1" fmla="val -70414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1" name="Curved Connector 30"/>
          <p:cNvCxnSpPr>
            <a:stCxn id="19" idx="0"/>
            <a:endCxn id="6" idx="2"/>
          </p:cNvCxnSpPr>
          <p:nvPr/>
        </p:nvCxnSpPr>
        <p:spPr>
          <a:xfrm rot="5400000" flipH="1" flipV="1">
            <a:off x="2964795" y="3409217"/>
            <a:ext cx="1179988" cy="340875"/>
          </a:xfrm>
          <a:prstGeom prst="curvedConnector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a:stCxn id="14" idx="2"/>
            <a:endCxn id="20" idx="0"/>
          </p:cNvCxnSpPr>
          <p:nvPr/>
        </p:nvCxnSpPr>
        <p:spPr>
          <a:xfrm flipH="1">
            <a:off x="1468715" y="2988230"/>
            <a:ext cx="7819" cy="118213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4" name="Flowchart: Magnetic Disk 43"/>
          <p:cNvSpPr/>
          <p:nvPr/>
        </p:nvSpPr>
        <p:spPr>
          <a:xfrm>
            <a:off x="5257327" y="2104033"/>
            <a:ext cx="1127757" cy="981076"/>
          </a:xfrm>
          <a:prstGeom prst="flowChartMagneticDisk">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500" dirty="0" smtClean="0">
                <a:latin typeface="Gill Sans MT" panose="020B0502020104020203" pitchFamily="34" charset="0"/>
              </a:rPr>
              <a:t>System Information</a:t>
            </a:r>
            <a:endParaRPr lang="en-US" sz="1500" dirty="0">
              <a:latin typeface="Gill Sans MT" panose="020B0502020104020203" pitchFamily="34" charset="0"/>
            </a:endParaRPr>
          </a:p>
        </p:txBody>
      </p:sp>
      <p:cxnSp>
        <p:nvCxnSpPr>
          <p:cNvPr id="48" name="Straight Arrow Connector 47"/>
          <p:cNvCxnSpPr>
            <a:stCxn id="44" idx="2"/>
            <a:endCxn id="6" idx="3"/>
          </p:cNvCxnSpPr>
          <p:nvPr/>
        </p:nvCxnSpPr>
        <p:spPr>
          <a:xfrm flipH="1">
            <a:off x="4512627" y="2594571"/>
            <a:ext cx="744700" cy="773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9" name="TextBox 48"/>
          <p:cNvSpPr txBox="1"/>
          <p:nvPr/>
        </p:nvSpPr>
        <p:spPr>
          <a:xfrm>
            <a:off x="6972300" y="5533351"/>
            <a:ext cx="1714500" cy="369332"/>
          </a:xfrm>
          <a:prstGeom prst="rect">
            <a:avLst/>
          </a:prstGeom>
          <a:noFill/>
        </p:spPr>
        <p:txBody>
          <a:bodyPr wrap="square" rtlCol="0">
            <a:spAutoFit/>
          </a:bodyPr>
          <a:lstStyle/>
          <a:p>
            <a:r>
              <a:rPr lang="en-US" dirty="0" smtClean="0">
                <a:latin typeface="Gill Sans MT" panose="020B0502020104020203" pitchFamily="34" charset="0"/>
              </a:rPr>
              <a:t>Service Request</a:t>
            </a:r>
            <a:endParaRPr lang="en-US" dirty="0">
              <a:latin typeface="Gill Sans MT" panose="020B0502020104020203" pitchFamily="34" charset="0"/>
            </a:endParaRPr>
          </a:p>
        </p:txBody>
      </p:sp>
      <p:sp>
        <p:nvSpPr>
          <p:cNvPr id="61" name="Rectangle 60"/>
          <p:cNvSpPr/>
          <p:nvPr/>
        </p:nvSpPr>
        <p:spPr>
          <a:xfrm>
            <a:off x="6857127" y="2182971"/>
            <a:ext cx="1908773" cy="7747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latin typeface="Gill Sans MT" panose="020B0502020104020203" pitchFamily="34" charset="0"/>
              </a:rPr>
              <a:t>Google Direction Service (3</a:t>
            </a:r>
            <a:r>
              <a:rPr lang="en-US" baseline="30000" dirty="0" smtClean="0">
                <a:latin typeface="Gill Sans MT" panose="020B0502020104020203" pitchFamily="34" charset="0"/>
              </a:rPr>
              <a:t>rd</a:t>
            </a:r>
            <a:r>
              <a:rPr lang="en-US" dirty="0" smtClean="0">
                <a:latin typeface="Gill Sans MT" panose="020B0502020104020203" pitchFamily="34" charset="0"/>
              </a:rPr>
              <a:t> Party)</a:t>
            </a:r>
            <a:endParaRPr lang="en-US" dirty="0">
              <a:latin typeface="Gill Sans MT" panose="020B0502020104020203" pitchFamily="34" charset="0"/>
            </a:endParaRPr>
          </a:p>
        </p:txBody>
      </p:sp>
      <p:cxnSp>
        <p:nvCxnSpPr>
          <p:cNvPr id="62" name="Curved Connector 61"/>
          <p:cNvCxnSpPr>
            <a:stCxn id="61" idx="2"/>
            <a:endCxn id="18" idx="0"/>
          </p:cNvCxnSpPr>
          <p:nvPr/>
        </p:nvCxnSpPr>
        <p:spPr>
          <a:xfrm rot="5400000">
            <a:off x="6123792" y="2449461"/>
            <a:ext cx="1179512" cy="2195932"/>
          </a:xfrm>
          <a:prstGeom prst="curvedConnector3">
            <a:avLst/>
          </a:prstGeom>
          <a:ln>
            <a:tailEnd type="triangle"/>
          </a:ln>
        </p:spPr>
        <p:style>
          <a:lnRef idx="2">
            <a:schemeClr val="accent1"/>
          </a:lnRef>
          <a:fillRef idx="0">
            <a:schemeClr val="accent1"/>
          </a:fillRef>
          <a:effectRef idx="1">
            <a:schemeClr val="accent1"/>
          </a:effectRef>
          <a:fontRef idx="minor">
            <a:schemeClr val="tx1"/>
          </a:fontRef>
        </p:style>
      </p:cxnSp>
      <p:sp>
        <p:nvSpPr>
          <p:cNvPr id="83968" name="Oval 83967"/>
          <p:cNvSpPr/>
          <p:nvPr/>
        </p:nvSpPr>
        <p:spPr>
          <a:xfrm>
            <a:off x="5378928" y="5640567"/>
            <a:ext cx="1247457" cy="1142086"/>
          </a:xfrm>
          <a:prstGeom prst="ellipse">
            <a:avLst/>
          </a:prstGeom>
          <a:noFill/>
          <a:ln w="5715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3969" name="Rectangle 83968"/>
          <p:cNvSpPr/>
          <p:nvPr/>
        </p:nvSpPr>
        <p:spPr>
          <a:xfrm>
            <a:off x="461327" y="3337283"/>
            <a:ext cx="8352473" cy="1709736"/>
          </a:xfrm>
          <a:prstGeom prst="rect">
            <a:avLst/>
          </a:prstGeom>
          <a:noFill/>
          <a:ln w="5715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Rectangle 68"/>
          <p:cNvSpPr/>
          <p:nvPr/>
        </p:nvSpPr>
        <p:spPr>
          <a:xfrm>
            <a:off x="352109" y="1832889"/>
            <a:ext cx="8510904" cy="1253290"/>
          </a:xfrm>
          <a:prstGeom prst="rect">
            <a:avLst/>
          </a:prstGeom>
          <a:noFill/>
          <a:ln w="5715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 name="Elbow Connector 2"/>
          <p:cNvCxnSpPr>
            <a:stCxn id="11" idx="1"/>
            <a:endCxn id="18" idx="0"/>
          </p:cNvCxnSpPr>
          <p:nvPr/>
        </p:nvCxnSpPr>
        <p:spPr>
          <a:xfrm rot="16200000" flipH="1" flipV="1">
            <a:off x="6650871" y="2720734"/>
            <a:ext cx="381159" cy="2451737"/>
          </a:xfrm>
          <a:prstGeom prst="bentConnector3">
            <a:avLst>
              <a:gd name="adj1" fmla="val -59975"/>
            </a:avLst>
          </a:prstGeom>
          <a:ln>
            <a:tailEnd type="triangle"/>
          </a:ln>
        </p:spPr>
        <p:style>
          <a:lnRef idx="2">
            <a:schemeClr val="accent1"/>
          </a:lnRef>
          <a:fillRef idx="0">
            <a:schemeClr val="accent1"/>
          </a:fillRef>
          <a:effectRef idx="1">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3968"/>
                                        </p:tgtEl>
                                        <p:attrNameLst>
                                          <p:attrName>style.visibility</p:attrName>
                                        </p:attrNameLst>
                                      </p:cBhvr>
                                      <p:to>
                                        <p:strVal val="visible"/>
                                      </p:to>
                                    </p:set>
                                    <p:animEffect transition="in" filter="wipe(down)">
                                      <p:cBhvr>
                                        <p:cTn id="7" dur="500"/>
                                        <p:tgtEl>
                                          <p:spTgt spid="8396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83969"/>
                                        </p:tgtEl>
                                        <p:attrNameLst>
                                          <p:attrName>style.visibility</p:attrName>
                                        </p:attrNameLst>
                                      </p:cBhvr>
                                      <p:to>
                                        <p:strVal val="visible"/>
                                      </p:to>
                                    </p:set>
                                    <p:animEffect transition="in" filter="wipe(down)">
                                      <p:cBhvr>
                                        <p:cTn id="12" dur="500"/>
                                        <p:tgtEl>
                                          <p:spTgt spid="8396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69"/>
                                        </p:tgtEl>
                                        <p:attrNameLst>
                                          <p:attrName>style.visibility</p:attrName>
                                        </p:attrNameLst>
                                      </p:cBhvr>
                                      <p:to>
                                        <p:strVal val="visible"/>
                                      </p:to>
                                    </p:set>
                                    <p:animEffect transition="in" filter="wipe(down)">
                                      <p:cBhvr>
                                        <p:cTn id="17" dur="50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968" grpId="0" animBg="1"/>
      <p:bldP spid="83969" grpId="0" animBg="1"/>
      <p:bldP spid="69"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Big Data Growth</a:t>
            </a:r>
            <a:endParaRPr lang="en-US" dirty="0"/>
          </a:p>
        </p:txBody>
      </p:sp>
      <p:sp>
        <p:nvSpPr>
          <p:cNvPr id="4" name="Slide Number Placeholder 3"/>
          <p:cNvSpPr>
            <a:spLocks noGrp="1"/>
          </p:cNvSpPr>
          <p:nvPr>
            <p:ph type="sldNum" sz="quarter" idx="10"/>
          </p:nvPr>
        </p:nvSpPr>
        <p:spPr/>
        <p:txBody>
          <a:bodyPr/>
          <a:lstStyle/>
          <a:p>
            <a:pPr>
              <a:defRPr/>
            </a:pPr>
            <a:fld id="{4F012910-E2F8-4267-9587-92DF3F9540D5}" type="slidenum">
              <a:rPr lang="en-US" altLang="en-US" smtClean="0"/>
              <a:pPr>
                <a:defRPr/>
              </a:pPr>
              <a:t>4</a:t>
            </a:fld>
            <a:endParaRPr lang="en-US" altLang="en-US" dirty="0"/>
          </a:p>
        </p:txBody>
      </p:sp>
      <p:graphicFrame>
        <p:nvGraphicFramePr>
          <p:cNvPr id="5" name="Chart 4"/>
          <p:cNvGraphicFramePr>
            <a:graphicFrameLocks/>
          </p:cNvGraphicFramePr>
          <p:nvPr>
            <p:extLst>
              <p:ext uri="{D42A27DB-BD31-4B8C-83A1-F6EECF244321}">
                <p14:modId xmlns:p14="http://schemas.microsoft.com/office/powerpoint/2010/main" val="1569979586"/>
              </p:ext>
            </p:extLst>
          </p:nvPr>
        </p:nvGraphicFramePr>
        <p:xfrm>
          <a:off x="457200" y="1272836"/>
          <a:ext cx="8229600" cy="508102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9030459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Title 1"/>
          <p:cNvSpPr>
            <a:spLocks noGrp="1"/>
          </p:cNvSpPr>
          <p:nvPr>
            <p:ph type="title"/>
          </p:nvPr>
        </p:nvSpPr>
        <p:spPr/>
        <p:txBody>
          <a:bodyPr/>
          <a:lstStyle/>
          <a:p>
            <a:r>
              <a:rPr lang="en-US" altLang="en-US" smtClean="0"/>
              <a:t>Test-Bed Demo – Admin Console</a:t>
            </a:r>
          </a:p>
        </p:txBody>
      </p:sp>
      <p:sp>
        <p:nvSpPr>
          <p:cNvPr id="86020" name="Slide Number Placeholder 3"/>
          <p:cNvSpPr>
            <a:spLocks noGrp="1"/>
          </p:cNvSpPr>
          <p:nvPr>
            <p:ph type="sldNum" sz="quarter" idx="10"/>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MS PGothic" panose="020B0600070205080204" pitchFamily="34" charset="-128"/>
              </a:defRPr>
            </a:lvl1pPr>
            <a:lvl2pPr marL="742950" indent="-285750">
              <a:defRPr>
                <a:solidFill>
                  <a:schemeClr val="tx1"/>
                </a:solidFill>
                <a:latin typeface="Calibri" panose="020F0502020204030204" pitchFamily="34" charset="0"/>
                <a:ea typeface="MS PGothic" panose="020B0600070205080204" pitchFamily="34" charset="-128"/>
              </a:defRPr>
            </a:lvl2pPr>
            <a:lvl3pPr marL="1143000" indent="-228600">
              <a:defRPr>
                <a:solidFill>
                  <a:schemeClr val="tx1"/>
                </a:solidFill>
                <a:latin typeface="Calibri" panose="020F0502020204030204" pitchFamily="34" charset="0"/>
                <a:ea typeface="MS PGothic" panose="020B0600070205080204" pitchFamily="34" charset="-128"/>
              </a:defRPr>
            </a:lvl3pPr>
            <a:lvl4pPr marL="1600200" indent="-228600">
              <a:defRPr>
                <a:solidFill>
                  <a:schemeClr val="tx1"/>
                </a:solidFill>
                <a:latin typeface="Calibri" panose="020F0502020204030204" pitchFamily="34" charset="0"/>
                <a:ea typeface="MS PGothic" panose="020B0600070205080204" pitchFamily="34" charset="-128"/>
              </a:defRPr>
            </a:lvl4pPr>
            <a:lvl5pPr marL="2057400" indent="-228600">
              <a:defRPr>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fld id="{C6B31A5B-FF30-48DA-A863-1D616BE80D81}" type="slidenum">
              <a:rPr lang="en-US" altLang="en-US" smtClean="0">
                <a:latin typeface="Gill Sans MT" panose="020B0502020104020203" pitchFamily="34" charset="0"/>
              </a:rPr>
              <a:pPr/>
              <a:t>40</a:t>
            </a:fld>
            <a:endParaRPr lang="en-US" altLang="en-US" smtClean="0">
              <a:latin typeface="Gill Sans MT" panose="020B0502020104020203" pitchFamily="34" charset="0"/>
            </a:endParaRPr>
          </a:p>
        </p:txBody>
      </p:sp>
      <p:pic>
        <p:nvPicPr>
          <p:cNvPr id="3" name="AdminConsole-2">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52540" y="1308099"/>
            <a:ext cx="9012276" cy="5072604"/>
          </a:xfr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858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p:cTn id="7" fill="remove"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Title 1"/>
          <p:cNvSpPr>
            <a:spLocks noGrp="1"/>
          </p:cNvSpPr>
          <p:nvPr>
            <p:ph type="title"/>
          </p:nvPr>
        </p:nvSpPr>
        <p:spPr/>
        <p:txBody>
          <a:bodyPr/>
          <a:lstStyle/>
          <a:p>
            <a:r>
              <a:rPr lang="en-US" altLang="en-US" dirty="0" smtClean="0"/>
              <a:t>Test-Bed Demo – System </a:t>
            </a:r>
          </a:p>
        </p:txBody>
      </p:sp>
      <p:sp>
        <p:nvSpPr>
          <p:cNvPr id="87043" name="Slide Number Placeholder 3"/>
          <p:cNvSpPr>
            <a:spLocks noGrp="1"/>
          </p:cNvSpPr>
          <p:nvPr>
            <p:ph type="sldNum" sz="quarter" idx="10"/>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Gill Sans MT" panose="020B0502020104020203"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9pPr>
          </a:lstStyle>
          <a:p>
            <a:pPr>
              <a:spcBef>
                <a:spcPct val="0"/>
              </a:spcBef>
              <a:buFontTx/>
              <a:buNone/>
            </a:pPr>
            <a:fld id="{3493CF73-0858-45FE-AB1E-6E011AB8C80D}" type="slidenum">
              <a:rPr lang="en-US" altLang="en-US" sz="1200" smtClean="0"/>
              <a:pPr>
                <a:spcBef>
                  <a:spcPct val="0"/>
                </a:spcBef>
                <a:buFontTx/>
                <a:buNone/>
              </a:pPr>
              <a:t>41</a:t>
            </a:fld>
            <a:endParaRPr lang="en-US" altLang="en-US" sz="1200" smtClean="0"/>
          </a:p>
        </p:txBody>
      </p:sp>
      <p:pic>
        <p:nvPicPr>
          <p:cNvPr id="3" name="TestBed-DemoNew-Edited">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384934" y="1233487"/>
            <a:ext cx="8523357" cy="5189297"/>
          </a:xfr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833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p:cTn id="7" fill="remove"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Title 1"/>
          <p:cNvSpPr>
            <a:spLocks noGrp="1"/>
          </p:cNvSpPr>
          <p:nvPr>
            <p:ph type="title"/>
          </p:nvPr>
        </p:nvSpPr>
        <p:spPr>
          <a:xfrm>
            <a:off x="192088" y="614363"/>
            <a:ext cx="8229600" cy="725487"/>
          </a:xfrm>
        </p:spPr>
        <p:txBody>
          <a:bodyPr/>
          <a:lstStyle/>
          <a:p>
            <a:r>
              <a:rPr lang="en-US" altLang="en-US" sz="4000" dirty="0" smtClean="0"/>
              <a:t>Administrative Console Evaluation</a:t>
            </a:r>
          </a:p>
        </p:txBody>
      </p:sp>
      <p:sp>
        <p:nvSpPr>
          <p:cNvPr id="88067" name="Slide Number Placeholder 3"/>
          <p:cNvSpPr>
            <a:spLocks noGrp="1"/>
          </p:cNvSpPr>
          <p:nvPr>
            <p:ph type="sldNum" sz="quarter" idx="10"/>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Gill Sans MT" panose="020B0502020104020203"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9pPr>
          </a:lstStyle>
          <a:p>
            <a:pPr>
              <a:spcBef>
                <a:spcPct val="0"/>
              </a:spcBef>
              <a:buFontTx/>
              <a:buNone/>
            </a:pPr>
            <a:fld id="{B626E614-EA2F-4662-A4EA-57E03E23B879}" type="slidenum">
              <a:rPr lang="en-US" altLang="en-US" sz="1200" smtClean="0"/>
              <a:pPr>
                <a:spcBef>
                  <a:spcPct val="0"/>
                </a:spcBef>
                <a:buFontTx/>
                <a:buNone/>
              </a:pPr>
              <a:t>42</a:t>
            </a:fld>
            <a:endParaRPr lang="en-US" altLang="en-US" sz="1200" smtClean="0"/>
          </a:p>
        </p:txBody>
      </p:sp>
      <p:graphicFrame>
        <p:nvGraphicFramePr>
          <p:cNvPr id="6" name="Chart 5"/>
          <p:cNvGraphicFramePr>
            <a:graphicFrameLocks/>
          </p:cNvGraphicFramePr>
          <p:nvPr>
            <p:extLst>
              <p:ext uri="{D42A27DB-BD31-4B8C-83A1-F6EECF244321}">
                <p14:modId xmlns:p14="http://schemas.microsoft.com/office/powerpoint/2010/main" val="424060384"/>
              </p:ext>
            </p:extLst>
          </p:nvPr>
        </p:nvGraphicFramePr>
        <p:xfrm>
          <a:off x="863600" y="1473790"/>
          <a:ext cx="7912100" cy="4787310"/>
        </p:xfrm>
        <a:graphic>
          <a:graphicData uri="http://schemas.openxmlformats.org/drawingml/2006/chart">
            <c:chart xmlns:c="http://schemas.openxmlformats.org/drawingml/2006/chart" xmlns:r="http://schemas.openxmlformats.org/officeDocument/2006/relationships" r:id="rId3"/>
          </a:graphicData>
        </a:graphic>
      </p:graphicFrame>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Title 1"/>
          <p:cNvSpPr>
            <a:spLocks noGrp="1"/>
          </p:cNvSpPr>
          <p:nvPr>
            <p:ph type="title"/>
          </p:nvPr>
        </p:nvSpPr>
        <p:spPr>
          <a:xfrm>
            <a:off x="1095375" y="487363"/>
            <a:ext cx="7102475" cy="703262"/>
          </a:xfrm>
        </p:spPr>
        <p:txBody>
          <a:bodyPr/>
          <a:lstStyle/>
          <a:p>
            <a:r>
              <a:rPr lang="en-US" altLang="en-US" dirty="0" smtClean="0"/>
              <a:t>Policy Engine Evaluation</a:t>
            </a:r>
          </a:p>
        </p:txBody>
      </p:sp>
      <p:sp>
        <p:nvSpPr>
          <p:cNvPr id="89091" name="Slide Number Placeholder 3"/>
          <p:cNvSpPr>
            <a:spLocks noGrp="1"/>
          </p:cNvSpPr>
          <p:nvPr>
            <p:ph type="sldNum" sz="quarter" idx="10"/>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Gill Sans MT" panose="020B0502020104020203"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9pPr>
          </a:lstStyle>
          <a:p>
            <a:pPr>
              <a:spcBef>
                <a:spcPct val="0"/>
              </a:spcBef>
              <a:buFontTx/>
              <a:buNone/>
            </a:pPr>
            <a:fld id="{9028BDE0-3712-4A78-BB02-C327A349C435}" type="slidenum">
              <a:rPr lang="en-US" altLang="en-US" sz="1200" smtClean="0"/>
              <a:pPr>
                <a:spcBef>
                  <a:spcPct val="0"/>
                </a:spcBef>
                <a:buFontTx/>
                <a:buNone/>
              </a:pPr>
              <a:t>43</a:t>
            </a:fld>
            <a:endParaRPr lang="en-US" altLang="en-US" sz="1200" smtClean="0"/>
          </a:p>
        </p:txBody>
      </p:sp>
      <p:graphicFrame>
        <p:nvGraphicFramePr>
          <p:cNvPr id="8" name="Chart 7"/>
          <p:cNvGraphicFramePr>
            <a:graphicFrameLocks/>
          </p:cNvGraphicFramePr>
          <p:nvPr>
            <p:extLst>
              <p:ext uri="{D42A27DB-BD31-4B8C-83A1-F6EECF244321}">
                <p14:modId xmlns:p14="http://schemas.microsoft.com/office/powerpoint/2010/main" val="169555982"/>
              </p:ext>
            </p:extLst>
          </p:nvPr>
        </p:nvGraphicFramePr>
        <p:xfrm>
          <a:off x="762000" y="1440692"/>
          <a:ext cx="7734300" cy="4464808"/>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1" name="Chart 10"/>
          <p:cNvGraphicFramePr>
            <a:graphicFrameLocks/>
          </p:cNvGraphicFramePr>
          <p:nvPr>
            <p:extLst>
              <p:ext uri="{D42A27DB-BD31-4B8C-83A1-F6EECF244321}">
                <p14:modId xmlns:p14="http://schemas.microsoft.com/office/powerpoint/2010/main" val="991674707"/>
              </p:ext>
            </p:extLst>
          </p:nvPr>
        </p:nvGraphicFramePr>
        <p:xfrm>
          <a:off x="762000" y="1440692"/>
          <a:ext cx="7848599" cy="4158449"/>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9" name="Chart 8"/>
          <p:cNvGraphicFramePr>
            <a:graphicFrameLocks/>
          </p:cNvGraphicFramePr>
          <p:nvPr>
            <p:extLst>
              <p:ext uri="{D42A27DB-BD31-4B8C-83A1-F6EECF244321}">
                <p14:modId xmlns:p14="http://schemas.microsoft.com/office/powerpoint/2010/main" val="970678615"/>
              </p:ext>
            </p:extLst>
          </p:nvPr>
        </p:nvGraphicFramePr>
        <p:xfrm>
          <a:off x="762000" y="1440692"/>
          <a:ext cx="8002588" cy="4862512"/>
        </p:xfrm>
        <a:graphic>
          <a:graphicData uri="http://schemas.openxmlformats.org/drawingml/2006/chart">
            <c:chart xmlns:c="http://schemas.openxmlformats.org/drawingml/2006/chart" xmlns:r="http://schemas.openxmlformats.org/officeDocument/2006/relationships" r:id="rId5"/>
          </a:graphicData>
        </a:graphic>
      </p:graphicFrame>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circle(in)">
                                      <p:cBhvr>
                                        <p:cTn id="7" dur="20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8"/>
                                        </p:tgtEl>
                                      </p:cBhvr>
                                    </p:animEffect>
                                    <p:set>
                                      <p:cBhvr>
                                        <p:cTn id="12" dur="1" fill="hold">
                                          <p:stCondLst>
                                            <p:cond delay="499"/>
                                          </p:stCondLst>
                                        </p:cTn>
                                        <p:tgtEl>
                                          <p:spTgt spid="8"/>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wipe(down)">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xit" presetSubtype="4" fill="hold" grpId="1" nodeType="clickEffect">
                                  <p:stCondLst>
                                    <p:cond delay="0"/>
                                  </p:stCondLst>
                                  <p:childTnLst>
                                    <p:animEffect transition="out" filter="wipe(down)">
                                      <p:cBhvr>
                                        <p:cTn id="21" dur="500"/>
                                        <p:tgtEl>
                                          <p:spTgt spid="11"/>
                                        </p:tgtEl>
                                      </p:cBhvr>
                                    </p:animEffect>
                                    <p:set>
                                      <p:cBhvr>
                                        <p:cTn id="22" dur="1" fill="hold">
                                          <p:stCondLst>
                                            <p:cond delay="499"/>
                                          </p:stCondLst>
                                        </p:cTn>
                                        <p:tgtEl>
                                          <p:spTgt spid="11"/>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wipe(down)">
                                      <p:cBhvr>
                                        <p:cTn id="2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p:bldAsOne/>
      </p:bldGraphic>
      <p:bldGraphic spid="8" grpId="1">
        <p:bldAsOne/>
      </p:bldGraphic>
      <p:bldGraphic spid="11" grpId="0">
        <p:bldAsOne/>
      </p:bldGraphic>
      <p:bldGraphic spid="11" grpId="1">
        <p:bldAsOne/>
      </p:bldGraphic>
      <p:bldGraphic spid="9" grpId="0">
        <p:bldAsOne/>
      </p:bldGraphic>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Title 1"/>
          <p:cNvSpPr>
            <a:spLocks noGrp="1"/>
          </p:cNvSpPr>
          <p:nvPr>
            <p:ph type="title"/>
          </p:nvPr>
        </p:nvSpPr>
        <p:spPr/>
        <p:txBody>
          <a:bodyPr/>
          <a:lstStyle/>
          <a:p>
            <a:r>
              <a:rPr lang="en-US" altLang="en-US" dirty="0" smtClean="0"/>
              <a:t>Future Work – GORE </a:t>
            </a:r>
          </a:p>
        </p:txBody>
      </p:sp>
      <p:sp>
        <p:nvSpPr>
          <p:cNvPr id="94211" name="Content Placeholder 2"/>
          <p:cNvSpPr>
            <a:spLocks noGrp="1"/>
          </p:cNvSpPr>
          <p:nvPr>
            <p:ph idx="1"/>
          </p:nvPr>
        </p:nvSpPr>
        <p:spPr>
          <a:xfrm>
            <a:off x="457200" y="1562099"/>
            <a:ext cx="8229600" cy="4930775"/>
          </a:xfrm>
        </p:spPr>
        <p:txBody>
          <a:bodyPr/>
          <a:lstStyle/>
          <a:p>
            <a:r>
              <a:rPr lang="en-US" altLang="en-US" sz="2400" dirty="0" smtClean="0"/>
              <a:t>Development of a security service module</a:t>
            </a:r>
          </a:p>
          <a:p>
            <a:pPr lvl="1"/>
            <a:r>
              <a:rPr lang="en-US" altLang="en-US" sz="2000" dirty="0" smtClean="0"/>
              <a:t>Each GN or GI can host a security module.</a:t>
            </a:r>
          </a:p>
          <a:p>
            <a:pPr lvl="1"/>
            <a:r>
              <a:rPr lang="en-US" altLang="en-US" sz="2000" dirty="0" smtClean="0"/>
              <a:t>Module consists of</a:t>
            </a:r>
          </a:p>
          <a:p>
            <a:pPr lvl="2"/>
            <a:r>
              <a:rPr lang="en-US" altLang="en-US" sz="1800" dirty="0" smtClean="0"/>
              <a:t>Policy Management framework and Life-Cycle management.</a:t>
            </a:r>
          </a:p>
          <a:p>
            <a:pPr lvl="2"/>
            <a:r>
              <a:rPr lang="en-US" altLang="en-US" sz="1800" dirty="0" smtClean="0"/>
              <a:t>Security communication encryption.</a:t>
            </a:r>
          </a:p>
          <a:p>
            <a:pPr lvl="2"/>
            <a:r>
              <a:rPr lang="en-US" altLang="en-US" sz="1800" dirty="0" smtClean="0"/>
              <a:t>Intrusion Detection.</a:t>
            </a:r>
          </a:p>
          <a:p>
            <a:pPr lvl="2"/>
            <a:r>
              <a:rPr lang="en-US" altLang="en-US" sz="1800" dirty="0" smtClean="0"/>
              <a:t>Identity Management and User entitlement services.</a:t>
            </a:r>
          </a:p>
          <a:p>
            <a:pPr lvl="1"/>
            <a:r>
              <a:rPr lang="en-US" altLang="en-US" sz="2000" dirty="0" smtClean="0"/>
              <a:t>Each module is independent and can be configured based on GORE infrastructure.</a:t>
            </a:r>
          </a:p>
          <a:p>
            <a:r>
              <a:rPr lang="en-US" altLang="en-US" sz="2400" dirty="0" smtClean="0"/>
              <a:t>Self-Healing System</a:t>
            </a:r>
          </a:p>
          <a:p>
            <a:pPr lvl="1"/>
            <a:r>
              <a:rPr lang="en-US" altLang="en-US" sz="2000" dirty="0" smtClean="0"/>
              <a:t>Monitor health of the GN and GI. </a:t>
            </a:r>
          </a:p>
          <a:p>
            <a:pPr lvl="1"/>
            <a:r>
              <a:rPr lang="en-US" altLang="en-US" sz="2000" dirty="0" smtClean="0"/>
              <a:t>Detect when system is compromised and spawn another GN or GI.</a:t>
            </a:r>
          </a:p>
          <a:p>
            <a:pPr lvl="1"/>
            <a:r>
              <a:rPr lang="en-US" altLang="en-US" sz="2000" dirty="0" smtClean="0"/>
              <a:t>Enable GORE to function as a self-sustaining system.</a:t>
            </a:r>
          </a:p>
        </p:txBody>
      </p:sp>
      <p:sp>
        <p:nvSpPr>
          <p:cNvPr id="94212" name="Slide Number Placeholder 3"/>
          <p:cNvSpPr>
            <a:spLocks noGrp="1"/>
          </p:cNvSpPr>
          <p:nvPr>
            <p:ph type="sldNum" sz="quarter" idx="10"/>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Gill Sans MT" panose="020B0502020104020203"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9pPr>
          </a:lstStyle>
          <a:p>
            <a:pPr>
              <a:spcBef>
                <a:spcPct val="0"/>
              </a:spcBef>
              <a:buFontTx/>
              <a:buNone/>
            </a:pPr>
            <a:fld id="{A9086434-79A3-4505-BB1B-0C3B2B68C201}" type="slidenum">
              <a:rPr lang="en-US" altLang="en-US" sz="1200" smtClean="0"/>
              <a:pPr>
                <a:spcBef>
                  <a:spcPct val="0"/>
                </a:spcBef>
                <a:buFontTx/>
                <a:buNone/>
              </a:pPr>
              <a:t>44</a:t>
            </a:fld>
            <a:endParaRPr lang="en-US" altLang="en-US" sz="1200" smtClean="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Title 1"/>
          <p:cNvSpPr>
            <a:spLocks noGrp="1"/>
          </p:cNvSpPr>
          <p:nvPr>
            <p:ph type="title"/>
          </p:nvPr>
        </p:nvSpPr>
        <p:spPr/>
        <p:txBody>
          <a:bodyPr/>
          <a:lstStyle/>
          <a:p>
            <a:r>
              <a:rPr lang="en-US" altLang="en-US" dirty="0" smtClean="0"/>
              <a:t>Future Work – Policy Management</a:t>
            </a:r>
          </a:p>
        </p:txBody>
      </p:sp>
      <p:sp>
        <p:nvSpPr>
          <p:cNvPr id="95235" name="Content Placeholder 2"/>
          <p:cNvSpPr>
            <a:spLocks noGrp="1"/>
          </p:cNvSpPr>
          <p:nvPr>
            <p:ph idx="1"/>
          </p:nvPr>
        </p:nvSpPr>
        <p:spPr>
          <a:xfrm>
            <a:off x="457200" y="1233488"/>
            <a:ext cx="8229600" cy="1616075"/>
          </a:xfrm>
        </p:spPr>
        <p:txBody>
          <a:bodyPr/>
          <a:lstStyle/>
          <a:p>
            <a:r>
              <a:rPr lang="en-US" altLang="en-US" dirty="0" smtClean="0"/>
              <a:t>Multi-dimensional policy structure</a:t>
            </a:r>
          </a:p>
          <a:p>
            <a:pPr lvl="1"/>
            <a:r>
              <a:rPr lang="en-US" altLang="en-US" dirty="0" smtClean="0"/>
              <a:t>Based on 3 policy requirements, a multi-dimensional policy structure can be constructed based on placement of the policies.</a:t>
            </a:r>
          </a:p>
        </p:txBody>
      </p:sp>
      <p:sp>
        <p:nvSpPr>
          <p:cNvPr id="95236" name="Slide Number Placeholder 3"/>
          <p:cNvSpPr>
            <a:spLocks noGrp="1"/>
          </p:cNvSpPr>
          <p:nvPr>
            <p:ph type="sldNum" sz="quarter" idx="10"/>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Gill Sans MT" panose="020B0502020104020203"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9pPr>
          </a:lstStyle>
          <a:p>
            <a:pPr>
              <a:spcBef>
                <a:spcPct val="0"/>
              </a:spcBef>
              <a:buFontTx/>
              <a:buNone/>
            </a:pPr>
            <a:fld id="{30D83926-2C9D-4273-93B5-A7D21AAF4820}" type="slidenum">
              <a:rPr lang="en-US" altLang="en-US" sz="1200" smtClean="0"/>
              <a:pPr>
                <a:spcBef>
                  <a:spcPct val="0"/>
                </a:spcBef>
                <a:buFontTx/>
                <a:buNone/>
              </a:pPr>
              <a:t>45</a:t>
            </a:fld>
            <a:endParaRPr lang="en-US" altLang="en-US" sz="1200" smtClean="0"/>
          </a:p>
        </p:txBody>
      </p:sp>
      <p:sp>
        <p:nvSpPr>
          <p:cNvPr id="5" name="Rectangle 4"/>
          <p:cNvSpPr/>
          <p:nvPr/>
        </p:nvSpPr>
        <p:spPr>
          <a:xfrm>
            <a:off x="819150" y="4489450"/>
            <a:ext cx="2168525" cy="595313"/>
          </a:xfrm>
          <a:prstGeom prst="rect">
            <a:avLst/>
          </a:prstGeom>
        </p:spPr>
        <p:style>
          <a:lnRef idx="3">
            <a:schemeClr val="lt1"/>
          </a:lnRef>
          <a:fillRef idx="1">
            <a:schemeClr val="accent1"/>
          </a:fillRef>
          <a:effectRef idx="1">
            <a:schemeClr val="accent1"/>
          </a:effectRef>
          <a:fontRef idx="minor">
            <a:schemeClr val="lt1"/>
          </a:fontRef>
        </p:style>
        <p:txBody>
          <a:bodyPr anchor="ctr"/>
          <a:lstStyle/>
          <a:p>
            <a:pPr algn="ctr">
              <a:defRPr/>
            </a:pPr>
            <a:r>
              <a:rPr lang="en-US" dirty="0"/>
              <a:t>Policy Structure</a:t>
            </a:r>
          </a:p>
        </p:txBody>
      </p:sp>
      <p:sp>
        <p:nvSpPr>
          <p:cNvPr id="6" name="Oval 5"/>
          <p:cNvSpPr/>
          <p:nvPr/>
        </p:nvSpPr>
        <p:spPr>
          <a:xfrm>
            <a:off x="3224213" y="2962275"/>
            <a:ext cx="1139825" cy="1079500"/>
          </a:xfrm>
          <a:prstGeom prst="ellipse">
            <a:avLst/>
          </a:prstGeom>
        </p:spPr>
        <p:style>
          <a:lnRef idx="1">
            <a:schemeClr val="accent5"/>
          </a:lnRef>
          <a:fillRef idx="3">
            <a:schemeClr val="accent5"/>
          </a:fillRef>
          <a:effectRef idx="2">
            <a:schemeClr val="accent5"/>
          </a:effectRef>
          <a:fontRef idx="minor">
            <a:schemeClr val="lt1"/>
          </a:fontRef>
        </p:style>
        <p:txBody>
          <a:bodyPr anchor="ctr"/>
          <a:lstStyle/>
          <a:p>
            <a:pPr algn="ctr">
              <a:defRPr/>
            </a:pPr>
            <a:r>
              <a:rPr lang="en-US" dirty="0"/>
              <a:t>Virtual</a:t>
            </a:r>
          </a:p>
        </p:txBody>
      </p:sp>
      <p:sp>
        <p:nvSpPr>
          <p:cNvPr id="7" name="Oval 6"/>
          <p:cNvSpPr/>
          <p:nvPr/>
        </p:nvSpPr>
        <p:spPr>
          <a:xfrm>
            <a:off x="4759325" y="4238625"/>
            <a:ext cx="1187450" cy="1055688"/>
          </a:xfrm>
          <a:prstGeom prst="ellipse">
            <a:avLst/>
          </a:prstGeom>
        </p:spPr>
        <p:style>
          <a:lnRef idx="1">
            <a:schemeClr val="accent5"/>
          </a:lnRef>
          <a:fillRef idx="3">
            <a:schemeClr val="accent5"/>
          </a:fillRef>
          <a:effectRef idx="2">
            <a:schemeClr val="accent5"/>
          </a:effectRef>
          <a:fontRef idx="minor">
            <a:schemeClr val="lt1"/>
          </a:fontRef>
        </p:style>
        <p:txBody>
          <a:bodyPr anchor="ctr"/>
          <a:lstStyle/>
          <a:p>
            <a:pPr algn="ctr">
              <a:defRPr/>
            </a:pPr>
            <a:r>
              <a:rPr lang="en-US" dirty="0"/>
              <a:t>Tenant</a:t>
            </a:r>
          </a:p>
        </p:txBody>
      </p:sp>
      <p:sp>
        <p:nvSpPr>
          <p:cNvPr id="8" name="Oval 7"/>
          <p:cNvSpPr/>
          <p:nvPr/>
        </p:nvSpPr>
        <p:spPr>
          <a:xfrm>
            <a:off x="3224213" y="5427663"/>
            <a:ext cx="1081087" cy="1117600"/>
          </a:xfrm>
          <a:prstGeom prst="ellipse">
            <a:avLst/>
          </a:prstGeom>
        </p:spPr>
        <p:style>
          <a:lnRef idx="1">
            <a:schemeClr val="accent5"/>
          </a:lnRef>
          <a:fillRef idx="3">
            <a:schemeClr val="accent5"/>
          </a:fillRef>
          <a:effectRef idx="2">
            <a:schemeClr val="accent5"/>
          </a:effectRef>
          <a:fontRef idx="minor">
            <a:schemeClr val="lt1"/>
          </a:fontRef>
        </p:style>
        <p:txBody>
          <a:bodyPr anchor="ctr"/>
          <a:lstStyle/>
          <a:p>
            <a:pPr algn="ctr">
              <a:defRPr/>
            </a:pPr>
            <a:r>
              <a:rPr lang="en-US" dirty="0"/>
              <a:t>Client</a:t>
            </a:r>
          </a:p>
        </p:txBody>
      </p:sp>
      <p:cxnSp>
        <p:nvCxnSpPr>
          <p:cNvPr id="10" name="Straight Arrow Connector 9"/>
          <p:cNvCxnSpPr>
            <a:stCxn id="5" idx="0"/>
            <a:endCxn id="6" idx="2"/>
          </p:cNvCxnSpPr>
          <p:nvPr/>
        </p:nvCxnSpPr>
        <p:spPr>
          <a:xfrm flipV="1">
            <a:off x="1903413" y="3502025"/>
            <a:ext cx="1320800" cy="98742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5" idx="3"/>
            <a:endCxn id="7" idx="2"/>
          </p:cNvCxnSpPr>
          <p:nvPr/>
        </p:nvCxnSpPr>
        <p:spPr>
          <a:xfrm flipV="1">
            <a:off x="2987675" y="4765675"/>
            <a:ext cx="1771650" cy="2222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a:stCxn id="5" idx="2"/>
            <a:endCxn id="8" idx="1"/>
          </p:cNvCxnSpPr>
          <p:nvPr/>
        </p:nvCxnSpPr>
        <p:spPr>
          <a:xfrm>
            <a:off x="1903413" y="5084763"/>
            <a:ext cx="1479550" cy="50641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Title 1"/>
          <p:cNvSpPr>
            <a:spLocks noGrp="1"/>
          </p:cNvSpPr>
          <p:nvPr>
            <p:ph type="title"/>
          </p:nvPr>
        </p:nvSpPr>
        <p:spPr/>
        <p:txBody>
          <a:bodyPr/>
          <a:lstStyle/>
          <a:p>
            <a:r>
              <a:rPr lang="en-US" altLang="en-US" dirty="0" smtClean="0"/>
              <a:t>Future Work – Policy Management</a:t>
            </a:r>
          </a:p>
        </p:txBody>
      </p:sp>
      <p:sp>
        <p:nvSpPr>
          <p:cNvPr id="96259" name="Content Placeholder 2"/>
          <p:cNvSpPr>
            <a:spLocks noGrp="1"/>
          </p:cNvSpPr>
          <p:nvPr>
            <p:ph idx="1"/>
          </p:nvPr>
        </p:nvSpPr>
        <p:spPr>
          <a:xfrm>
            <a:off x="457200" y="1417638"/>
            <a:ext cx="8229600" cy="4525962"/>
          </a:xfrm>
        </p:spPr>
        <p:txBody>
          <a:bodyPr/>
          <a:lstStyle/>
          <a:p>
            <a:r>
              <a:rPr lang="en-US" altLang="en-US" dirty="0" smtClean="0"/>
              <a:t>Dynamic Policy Management Framework</a:t>
            </a:r>
          </a:p>
          <a:p>
            <a:pPr lvl="1"/>
            <a:r>
              <a:rPr lang="en-US" altLang="en-US" dirty="0" smtClean="0"/>
              <a:t>Continuously evaluate GORE infrastructure and resource usage.</a:t>
            </a:r>
          </a:p>
          <a:p>
            <a:pPr lvl="1"/>
            <a:r>
              <a:rPr lang="en-US" altLang="en-US" dirty="0" smtClean="0"/>
              <a:t>Generate policies to better manage the GORE environment and its communication infrastructure.</a:t>
            </a:r>
          </a:p>
          <a:p>
            <a:pPr lvl="1"/>
            <a:r>
              <a:rPr lang="en-US" altLang="en-US" dirty="0" smtClean="0"/>
              <a:t>Existing work proposed by David </a:t>
            </a:r>
            <a:r>
              <a:rPr lang="en-US" altLang="en-US" dirty="0" err="1" smtClean="0"/>
              <a:t>Puzolu</a:t>
            </a:r>
            <a:r>
              <a:rPr lang="en-US" altLang="en-US" dirty="0" smtClean="0"/>
              <a:t> only considered network management systems. </a:t>
            </a:r>
          </a:p>
          <a:p>
            <a:pPr lvl="1"/>
            <a:r>
              <a:rPr lang="en-US" altLang="en-US" dirty="0" smtClean="0"/>
              <a:t>Need to evaluate security, operational, and network policies dynamically. </a:t>
            </a:r>
          </a:p>
        </p:txBody>
      </p:sp>
      <p:sp>
        <p:nvSpPr>
          <p:cNvPr id="96260" name="Slide Number Placeholder 3"/>
          <p:cNvSpPr>
            <a:spLocks noGrp="1"/>
          </p:cNvSpPr>
          <p:nvPr>
            <p:ph type="sldNum" sz="quarter" idx="10"/>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Gill Sans MT" panose="020B0502020104020203"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9pPr>
          </a:lstStyle>
          <a:p>
            <a:pPr>
              <a:spcBef>
                <a:spcPct val="0"/>
              </a:spcBef>
              <a:buFontTx/>
              <a:buNone/>
            </a:pPr>
            <a:fld id="{BC858A7E-6CAE-4634-A04E-2F2667923E07}" type="slidenum">
              <a:rPr lang="en-US" altLang="en-US" sz="1200" smtClean="0"/>
              <a:pPr>
                <a:spcBef>
                  <a:spcPct val="0"/>
                </a:spcBef>
                <a:buFontTx/>
                <a:buNone/>
              </a:pPr>
              <a:t>46</a:t>
            </a:fld>
            <a:endParaRPr lang="en-US" altLang="en-US" sz="1200" smtClean="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Title 1"/>
          <p:cNvSpPr>
            <a:spLocks noGrp="1"/>
          </p:cNvSpPr>
          <p:nvPr>
            <p:ph type="title"/>
          </p:nvPr>
        </p:nvSpPr>
        <p:spPr/>
        <p:txBody>
          <a:bodyPr/>
          <a:lstStyle/>
          <a:p>
            <a:r>
              <a:rPr lang="en-US" altLang="en-US" smtClean="0"/>
              <a:t>Conclusion</a:t>
            </a:r>
          </a:p>
        </p:txBody>
      </p:sp>
      <p:sp>
        <p:nvSpPr>
          <p:cNvPr id="91139" name="Content Placeholder 2"/>
          <p:cNvSpPr>
            <a:spLocks noGrp="1"/>
          </p:cNvSpPr>
          <p:nvPr>
            <p:ph idx="1"/>
          </p:nvPr>
        </p:nvSpPr>
        <p:spPr>
          <a:xfrm>
            <a:off x="457200" y="1233488"/>
            <a:ext cx="8229600" cy="4525962"/>
          </a:xfrm>
        </p:spPr>
        <p:txBody>
          <a:bodyPr/>
          <a:lstStyle/>
          <a:p>
            <a:r>
              <a:rPr lang="en-US" altLang="en-US" dirty="0" smtClean="0"/>
              <a:t>Introduced Gateway-Oriented Reconfigurable Ecosystems (GORE)</a:t>
            </a:r>
          </a:p>
          <a:p>
            <a:pPr lvl="1"/>
            <a:r>
              <a:rPr lang="en-US" altLang="en-US" dirty="0" smtClean="0"/>
              <a:t>Homogeneity in distributed environment.</a:t>
            </a:r>
          </a:p>
          <a:p>
            <a:pPr lvl="1"/>
            <a:r>
              <a:rPr lang="en-US" altLang="en-US" dirty="0" smtClean="0"/>
              <a:t>On-demand access, low latency and geographical localization of services.</a:t>
            </a:r>
          </a:p>
          <a:p>
            <a:r>
              <a:rPr lang="en-US" altLang="en-US" dirty="0" smtClean="0"/>
              <a:t>Proposed Policy Management module for GORE</a:t>
            </a:r>
          </a:p>
          <a:p>
            <a:pPr lvl="1"/>
            <a:r>
              <a:rPr lang="en-US" altLang="en-US" dirty="0" smtClean="0"/>
              <a:t>Uniform collaboration and communication.</a:t>
            </a:r>
          </a:p>
          <a:p>
            <a:pPr lvl="1"/>
            <a:r>
              <a:rPr lang="en-US" altLang="en-US" dirty="0" smtClean="0"/>
              <a:t>Robust policy conflict detection and resolution module.</a:t>
            </a:r>
          </a:p>
          <a:p>
            <a:pPr lvl="2"/>
            <a:endParaRPr lang="en-US" altLang="en-US" dirty="0" smtClean="0"/>
          </a:p>
        </p:txBody>
      </p:sp>
      <p:sp>
        <p:nvSpPr>
          <p:cNvPr id="91140" name="Slide Number Placeholder 3"/>
          <p:cNvSpPr>
            <a:spLocks noGrp="1"/>
          </p:cNvSpPr>
          <p:nvPr>
            <p:ph type="sldNum" sz="quarter" idx="10"/>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Gill Sans MT" panose="020B0502020104020203"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9pPr>
          </a:lstStyle>
          <a:p>
            <a:pPr>
              <a:spcBef>
                <a:spcPct val="0"/>
              </a:spcBef>
              <a:buFontTx/>
              <a:buNone/>
            </a:pPr>
            <a:fld id="{92E758FC-0A11-41D5-BDDB-F006B7EFA4CF}" type="slidenum">
              <a:rPr lang="en-US" altLang="en-US" sz="1200" smtClean="0"/>
              <a:pPr>
                <a:spcBef>
                  <a:spcPct val="0"/>
                </a:spcBef>
                <a:buFontTx/>
                <a:buNone/>
              </a:pPr>
              <a:t>47</a:t>
            </a:fld>
            <a:endParaRPr lang="en-US" altLang="en-US" sz="1200" smtClean="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Contributions – GORE </a:t>
            </a:r>
            <a:endParaRPr lang="en-US" dirty="0"/>
          </a:p>
        </p:txBody>
      </p:sp>
      <p:sp>
        <p:nvSpPr>
          <p:cNvPr id="3" name="Content Placeholder 2"/>
          <p:cNvSpPr>
            <a:spLocks noGrp="1"/>
          </p:cNvSpPr>
          <p:nvPr>
            <p:ph idx="1"/>
          </p:nvPr>
        </p:nvSpPr>
        <p:spPr>
          <a:xfrm>
            <a:off x="457200" y="1321780"/>
            <a:ext cx="8229600" cy="4774220"/>
          </a:xfrm>
        </p:spPr>
        <p:txBody>
          <a:bodyPr/>
          <a:lstStyle/>
          <a:p>
            <a:r>
              <a:rPr lang="en-US" dirty="0" smtClean="0"/>
              <a:t>Low-latency, robust infrastructure that sits at the edge of the network.</a:t>
            </a:r>
          </a:p>
          <a:p>
            <a:r>
              <a:rPr lang="en-US" dirty="0" smtClean="0"/>
              <a:t>Architecture design enables cyber-physical systems to interact with </a:t>
            </a:r>
            <a:r>
              <a:rPr lang="en-US" dirty="0" err="1" smtClean="0"/>
              <a:t>IoTs</a:t>
            </a:r>
            <a:r>
              <a:rPr lang="en-US" dirty="0" smtClean="0"/>
              <a:t> and provision services in real-time.</a:t>
            </a:r>
          </a:p>
          <a:p>
            <a:r>
              <a:rPr lang="en-US" dirty="0" smtClean="0"/>
              <a:t>Interoperable ecosystem that enables disparate and diverse systems, components and entities to communicate and collaborate information.</a:t>
            </a:r>
          </a:p>
          <a:p>
            <a:r>
              <a:rPr lang="en-US" dirty="0" smtClean="0"/>
              <a:t>Client-centric approach towards collaboration and management of resources and applications.</a:t>
            </a:r>
          </a:p>
        </p:txBody>
      </p:sp>
      <p:sp>
        <p:nvSpPr>
          <p:cNvPr id="4" name="Slide Number Placeholder 3"/>
          <p:cNvSpPr>
            <a:spLocks noGrp="1"/>
          </p:cNvSpPr>
          <p:nvPr>
            <p:ph type="sldNum" sz="quarter" idx="10"/>
          </p:nvPr>
        </p:nvSpPr>
        <p:spPr/>
        <p:txBody>
          <a:bodyPr/>
          <a:lstStyle/>
          <a:p>
            <a:pPr>
              <a:defRPr/>
            </a:pPr>
            <a:fld id="{4F012910-E2F8-4267-9587-92DF3F9540D5}" type="slidenum">
              <a:rPr lang="en-US" altLang="en-US" smtClean="0"/>
              <a:pPr>
                <a:defRPr/>
              </a:pPr>
              <a:t>48</a:t>
            </a:fld>
            <a:endParaRPr lang="en-US" altLang="en-US" dirty="0"/>
          </a:p>
        </p:txBody>
      </p:sp>
    </p:spTree>
    <p:extLst>
      <p:ext uri="{BB962C8B-B14F-4D97-AF65-F5344CB8AC3E}">
        <p14:creationId xmlns:p14="http://schemas.microsoft.com/office/powerpoint/2010/main" val="42229282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1300" y="302302"/>
            <a:ext cx="8445500" cy="1143000"/>
          </a:xfrm>
        </p:spPr>
        <p:txBody>
          <a:bodyPr/>
          <a:lstStyle/>
          <a:p>
            <a:r>
              <a:rPr lang="en-US" altLang="en-US" dirty="0"/>
              <a:t>Contributions – Policy Management</a:t>
            </a:r>
            <a:endParaRPr lang="en-US" dirty="0"/>
          </a:p>
        </p:txBody>
      </p:sp>
      <p:sp>
        <p:nvSpPr>
          <p:cNvPr id="3" name="Content Placeholder 2"/>
          <p:cNvSpPr>
            <a:spLocks noGrp="1"/>
          </p:cNvSpPr>
          <p:nvPr>
            <p:ph idx="1"/>
          </p:nvPr>
        </p:nvSpPr>
        <p:spPr>
          <a:xfrm>
            <a:off x="457200" y="1445302"/>
            <a:ext cx="8229600" cy="4875820"/>
          </a:xfrm>
        </p:spPr>
        <p:txBody>
          <a:bodyPr/>
          <a:lstStyle/>
          <a:p>
            <a:r>
              <a:rPr lang="en-US" dirty="0" smtClean="0"/>
              <a:t>Introduced a robust policy management framework to ensure creation of an interoperable ecosystem.</a:t>
            </a:r>
          </a:p>
          <a:p>
            <a:r>
              <a:rPr lang="en-US" dirty="0" smtClean="0"/>
              <a:t>Efficient conflict detection and resolutions algorithms for policies in a GORE ecosystem.</a:t>
            </a:r>
          </a:p>
          <a:p>
            <a:r>
              <a:rPr lang="en-US" dirty="0" smtClean="0"/>
              <a:t>Utilized Policy-based segmentation approach towards the design of policy conflict detections and resolution algorithms.</a:t>
            </a:r>
          </a:p>
          <a:p>
            <a:r>
              <a:rPr lang="en-US" dirty="0" smtClean="0"/>
              <a:t>User-centric approach towards policy management, where, users are in control of deciding final resolution technique.</a:t>
            </a:r>
            <a:endParaRPr lang="en-US" dirty="0"/>
          </a:p>
        </p:txBody>
      </p:sp>
      <p:sp>
        <p:nvSpPr>
          <p:cNvPr id="4" name="Slide Number Placeholder 3"/>
          <p:cNvSpPr>
            <a:spLocks noGrp="1"/>
          </p:cNvSpPr>
          <p:nvPr>
            <p:ph type="sldNum" sz="quarter" idx="10"/>
          </p:nvPr>
        </p:nvSpPr>
        <p:spPr/>
        <p:txBody>
          <a:bodyPr/>
          <a:lstStyle/>
          <a:p>
            <a:pPr>
              <a:defRPr/>
            </a:pPr>
            <a:fld id="{4F012910-E2F8-4267-9587-92DF3F9540D5}" type="slidenum">
              <a:rPr lang="en-US" altLang="en-US" smtClean="0"/>
              <a:pPr>
                <a:defRPr/>
              </a:pPr>
              <a:t>49</a:t>
            </a:fld>
            <a:endParaRPr lang="en-US" altLang="en-US" dirty="0"/>
          </a:p>
        </p:txBody>
      </p:sp>
    </p:spTree>
    <p:extLst>
      <p:ext uri="{BB962C8B-B14F-4D97-AF65-F5344CB8AC3E}">
        <p14:creationId xmlns:p14="http://schemas.microsoft.com/office/powerpoint/2010/main" val="9016204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Current </a:t>
            </a:r>
            <a:r>
              <a:rPr lang="en-US" dirty="0" err="1" smtClean="0"/>
              <a:t>IoT</a:t>
            </a:r>
            <a:r>
              <a:rPr lang="en-US" dirty="0" smtClean="0"/>
              <a:t> Infrastructure</a:t>
            </a:r>
            <a:endParaRPr lang="en-US" dirty="0"/>
          </a:p>
        </p:txBody>
      </p:sp>
      <p:sp>
        <p:nvSpPr>
          <p:cNvPr id="4" name="Slide Number Placeholder 3"/>
          <p:cNvSpPr>
            <a:spLocks noGrp="1"/>
          </p:cNvSpPr>
          <p:nvPr>
            <p:ph type="sldNum" sz="quarter" idx="10"/>
          </p:nvPr>
        </p:nvSpPr>
        <p:spPr/>
        <p:txBody>
          <a:bodyPr/>
          <a:lstStyle/>
          <a:p>
            <a:pPr>
              <a:defRPr/>
            </a:pPr>
            <a:fld id="{4F012910-E2F8-4267-9587-92DF3F9540D5}" type="slidenum">
              <a:rPr lang="en-US" altLang="en-US" smtClean="0"/>
              <a:pPr>
                <a:defRPr/>
              </a:pPr>
              <a:t>5</a:t>
            </a:fld>
            <a:endParaRPr lang="en-US" altLang="en-US" dirty="0"/>
          </a:p>
        </p:txBody>
      </p:sp>
      <p:grpSp>
        <p:nvGrpSpPr>
          <p:cNvPr id="82" name="Group 81"/>
          <p:cNvGrpSpPr/>
          <p:nvPr/>
        </p:nvGrpSpPr>
        <p:grpSpPr>
          <a:xfrm>
            <a:off x="1050209" y="1347631"/>
            <a:ext cx="6884460" cy="726282"/>
            <a:chOff x="457199" y="1317171"/>
            <a:chExt cx="8447315" cy="1110343"/>
          </a:xfrm>
        </p:grpSpPr>
        <p:sp>
          <p:nvSpPr>
            <p:cNvPr id="5" name="Cloud 4"/>
            <p:cNvSpPr/>
            <p:nvPr/>
          </p:nvSpPr>
          <p:spPr>
            <a:xfrm>
              <a:off x="457199" y="1317171"/>
              <a:ext cx="8447315" cy="1110343"/>
            </a:xfrm>
            <a:prstGeom prst="cloud">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pic>
          <p:nvPicPr>
            <p:cNvPr id="7" name="Picture 6"/>
            <p:cNvPicPr>
              <a:picLocks noChangeAspect="1"/>
            </p:cNvPicPr>
            <p:nvPr/>
          </p:nvPicPr>
          <p:blipFill>
            <a:blip r:embed="rId3"/>
            <a:stretch>
              <a:fillRect/>
            </a:stretch>
          </p:blipFill>
          <p:spPr>
            <a:xfrm>
              <a:off x="1608727" y="1549971"/>
              <a:ext cx="1007732" cy="745209"/>
            </a:xfrm>
            <a:prstGeom prst="rect">
              <a:avLst/>
            </a:prstGeom>
          </p:spPr>
        </p:pic>
        <p:pic>
          <p:nvPicPr>
            <p:cNvPr id="8" name="Picture 7"/>
            <p:cNvPicPr>
              <a:picLocks noChangeAspect="1"/>
            </p:cNvPicPr>
            <p:nvPr/>
          </p:nvPicPr>
          <p:blipFill>
            <a:blip r:embed="rId3"/>
            <a:stretch>
              <a:fillRect/>
            </a:stretch>
          </p:blipFill>
          <p:spPr>
            <a:xfrm>
              <a:off x="4012137" y="1459249"/>
              <a:ext cx="661720" cy="489336"/>
            </a:xfrm>
            <a:prstGeom prst="rect">
              <a:avLst/>
            </a:prstGeom>
          </p:spPr>
        </p:pic>
        <p:pic>
          <p:nvPicPr>
            <p:cNvPr id="9" name="Picture 8"/>
            <p:cNvPicPr>
              <a:picLocks noChangeAspect="1"/>
            </p:cNvPicPr>
            <p:nvPr/>
          </p:nvPicPr>
          <p:blipFill>
            <a:blip r:embed="rId3"/>
            <a:stretch>
              <a:fillRect/>
            </a:stretch>
          </p:blipFill>
          <p:spPr>
            <a:xfrm>
              <a:off x="5713413" y="1655194"/>
              <a:ext cx="865441" cy="639986"/>
            </a:xfrm>
            <a:prstGeom prst="rect">
              <a:avLst/>
            </a:prstGeom>
          </p:spPr>
        </p:pic>
        <p:pic>
          <p:nvPicPr>
            <p:cNvPr id="10" name="Picture 9"/>
            <p:cNvPicPr>
              <a:picLocks noChangeAspect="1"/>
            </p:cNvPicPr>
            <p:nvPr/>
          </p:nvPicPr>
          <p:blipFill>
            <a:blip r:embed="rId3"/>
            <a:stretch>
              <a:fillRect/>
            </a:stretch>
          </p:blipFill>
          <p:spPr>
            <a:xfrm>
              <a:off x="7804248" y="1549971"/>
              <a:ext cx="568402" cy="420328"/>
            </a:xfrm>
            <a:prstGeom prst="rect">
              <a:avLst/>
            </a:prstGeom>
          </p:spPr>
        </p:pic>
        <p:cxnSp>
          <p:nvCxnSpPr>
            <p:cNvPr id="12" name="Straight Connector 11"/>
            <p:cNvCxnSpPr>
              <a:stCxn id="7" idx="3"/>
              <a:endCxn id="8" idx="1"/>
            </p:cNvCxnSpPr>
            <p:nvPr/>
          </p:nvCxnSpPr>
          <p:spPr>
            <a:xfrm flipV="1">
              <a:off x="2616459" y="1703917"/>
              <a:ext cx="1395678" cy="218659"/>
            </a:xfrm>
            <a:prstGeom prst="line">
              <a:avLst/>
            </a:prstGeom>
          </p:spPr>
          <p:style>
            <a:lnRef idx="2">
              <a:schemeClr val="accent5"/>
            </a:lnRef>
            <a:fillRef idx="0">
              <a:schemeClr val="accent5"/>
            </a:fillRef>
            <a:effectRef idx="1">
              <a:schemeClr val="accent5"/>
            </a:effectRef>
            <a:fontRef idx="minor">
              <a:schemeClr val="tx1"/>
            </a:fontRef>
          </p:style>
        </p:cxnSp>
        <p:cxnSp>
          <p:nvCxnSpPr>
            <p:cNvPr id="14" name="Straight Connector 13"/>
            <p:cNvCxnSpPr>
              <a:stCxn id="8" idx="3"/>
              <a:endCxn id="9" idx="1"/>
            </p:cNvCxnSpPr>
            <p:nvPr/>
          </p:nvCxnSpPr>
          <p:spPr>
            <a:xfrm>
              <a:off x="4673857" y="1703917"/>
              <a:ext cx="1039556" cy="271270"/>
            </a:xfrm>
            <a:prstGeom prst="line">
              <a:avLst/>
            </a:prstGeom>
          </p:spPr>
          <p:style>
            <a:lnRef idx="2">
              <a:schemeClr val="accent5"/>
            </a:lnRef>
            <a:fillRef idx="0">
              <a:schemeClr val="accent5"/>
            </a:fillRef>
            <a:effectRef idx="1">
              <a:schemeClr val="accent5"/>
            </a:effectRef>
            <a:fontRef idx="minor">
              <a:schemeClr val="tx1"/>
            </a:fontRef>
          </p:style>
        </p:cxnSp>
        <p:cxnSp>
          <p:nvCxnSpPr>
            <p:cNvPr id="16" name="Straight Connector 15"/>
            <p:cNvCxnSpPr>
              <a:stCxn id="9" idx="3"/>
              <a:endCxn id="10" idx="1"/>
            </p:cNvCxnSpPr>
            <p:nvPr/>
          </p:nvCxnSpPr>
          <p:spPr>
            <a:xfrm flipV="1">
              <a:off x="6578854" y="1760135"/>
              <a:ext cx="1225394" cy="215052"/>
            </a:xfrm>
            <a:prstGeom prst="line">
              <a:avLst/>
            </a:prstGeom>
          </p:spPr>
          <p:style>
            <a:lnRef idx="2">
              <a:schemeClr val="accent5"/>
            </a:lnRef>
            <a:fillRef idx="0">
              <a:schemeClr val="accent5"/>
            </a:fillRef>
            <a:effectRef idx="1">
              <a:schemeClr val="accent5"/>
            </a:effectRef>
            <a:fontRef idx="minor">
              <a:schemeClr val="tx1"/>
            </a:fontRef>
          </p:style>
        </p:cxnSp>
        <p:cxnSp>
          <p:nvCxnSpPr>
            <p:cNvPr id="20" name="Straight Connector 19"/>
            <p:cNvCxnSpPr>
              <a:endCxn id="9" idx="1"/>
            </p:cNvCxnSpPr>
            <p:nvPr/>
          </p:nvCxnSpPr>
          <p:spPr>
            <a:xfrm>
              <a:off x="2616459" y="1948585"/>
              <a:ext cx="3096954" cy="26602"/>
            </a:xfrm>
            <a:prstGeom prst="line">
              <a:avLst/>
            </a:prstGeom>
          </p:spPr>
          <p:style>
            <a:lnRef idx="2">
              <a:schemeClr val="accent5"/>
            </a:lnRef>
            <a:fillRef idx="0">
              <a:schemeClr val="accent5"/>
            </a:fillRef>
            <a:effectRef idx="1">
              <a:schemeClr val="accent5"/>
            </a:effectRef>
            <a:fontRef idx="minor">
              <a:schemeClr val="tx1"/>
            </a:fontRef>
          </p:style>
        </p:cxnSp>
      </p:grpSp>
      <p:pic>
        <p:nvPicPr>
          <p:cNvPr id="23" name="Picture 22"/>
          <p:cNvPicPr>
            <a:picLocks noChangeAspect="1"/>
          </p:cNvPicPr>
          <p:nvPr/>
        </p:nvPicPr>
        <p:blipFill rotWithShape="1">
          <a:blip r:embed="rId4">
            <a:extLst>
              <a:ext uri="{28A0092B-C50C-407E-A947-70E740481C1C}">
                <a14:useLocalDpi xmlns:a14="http://schemas.microsoft.com/office/drawing/2010/main" val="0"/>
              </a:ext>
            </a:extLst>
          </a:blip>
          <a:srcRect r="68715"/>
          <a:stretch/>
        </p:blipFill>
        <p:spPr>
          <a:xfrm>
            <a:off x="4048117" y="5165121"/>
            <a:ext cx="551791" cy="694050"/>
          </a:xfrm>
          <a:prstGeom prst="rect">
            <a:avLst/>
          </a:prstGeom>
        </p:spPr>
      </p:pic>
      <p:pic>
        <p:nvPicPr>
          <p:cNvPr id="24" name="Picture 23"/>
          <p:cNvPicPr>
            <a:picLocks noChangeAspect="1"/>
          </p:cNvPicPr>
          <p:nvPr/>
        </p:nvPicPr>
        <p:blipFill rotWithShape="1">
          <a:blip r:embed="rId5">
            <a:extLst>
              <a:ext uri="{28A0092B-C50C-407E-A947-70E740481C1C}">
                <a14:useLocalDpi xmlns:a14="http://schemas.microsoft.com/office/drawing/2010/main" val="0"/>
              </a:ext>
            </a:extLst>
          </a:blip>
          <a:srcRect l="15443" r="17828" b="11388"/>
          <a:stretch/>
        </p:blipFill>
        <p:spPr>
          <a:xfrm>
            <a:off x="2165318" y="5857417"/>
            <a:ext cx="555171" cy="737243"/>
          </a:xfrm>
          <a:prstGeom prst="ellipse">
            <a:avLst/>
          </a:prstGeom>
          <a:ln>
            <a:noFill/>
          </a:ln>
          <a:effectLst>
            <a:softEdge rad="112500"/>
          </a:effectLst>
        </p:spPr>
      </p:pic>
      <p:pic>
        <p:nvPicPr>
          <p:cNvPr id="25" name="Picture 2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424315" y="5110580"/>
            <a:ext cx="499195" cy="499195"/>
          </a:xfrm>
          <a:prstGeom prst="rect">
            <a:avLst/>
          </a:prstGeom>
        </p:spPr>
      </p:pic>
      <p:pic>
        <p:nvPicPr>
          <p:cNvPr id="26" name="Picture 2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370277" y="4601716"/>
            <a:ext cx="609600" cy="609600"/>
          </a:xfrm>
          <a:prstGeom prst="rect">
            <a:avLst/>
          </a:prstGeom>
        </p:spPr>
      </p:pic>
      <p:pic>
        <p:nvPicPr>
          <p:cNvPr id="27" name="Picture 26"/>
          <p:cNvPicPr>
            <a:picLocks noChangeAspect="1"/>
          </p:cNvPicPr>
          <p:nvPr/>
        </p:nvPicPr>
        <p:blipFill rotWithShape="1">
          <a:blip r:embed="rId8">
            <a:extLst>
              <a:ext uri="{28A0092B-C50C-407E-A947-70E740481C1C}">
                <a14:useLocalDpi xmlns:a14="http://schemas.microsoft.com/office/drawing/2010/main" val="0"/>
              </a:ext>
            </a:extLst>
          </a:blip>
          <a:srcRect l="13800" r="11811" b="17552"/>
          <a:stretch/>
        </p:blipFill>
        <p:spPr>
          <a:xfrm>
            <a:off x="4528716" y="4388268"/>
            <a:ext cx="1023623" cy="754970"/>
          </a:xfrm>
          <a:prstGeom prst="rect">
            <a:avLst/>
          </a:prstGeom>
        </p:spPr>
      </p:pic>
      <p:grpSp>
        <p:nvGrpSpPr>
          <p:cNvPr id="30" name="Group 29"/>
          <p:cNvGrpSpPr/>
          <p:nvPr/>
        </p:nvGrpSpPr>
        <p:grpSpPr>
          <a:xfrm>
            <a:off x="5995272" y="4846452"/>
            <a:ext cx="864432" cy="1027450"/>
            <a:chOff x="6743546" y="4496008"/>
            <a:chExt cx="864432" cy="1027450"/>
          </a:xfrm>
        </p:grpSpPr>
        <p:pic>
          <p:nvPicPr>
            <p:cNvPr id="28" name="Picture 2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849514" y="4764994"/>
              <a:ext cx="758464" cy="758464"/>
            </a:xfrm>
            <a:prstGeom prst="rect">
              <a:avLst/>
            </a:prstGeom>
          </p:spPr>
        </p:pic>
        <p:pic>
          <p:nvPicPr>
            <p:cNvPr id="29" name="Picture 28"/>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rot="19130585">
              <a:off x="6743546" y="4496008"/>
              <a:ext cx="503368" cy="402695"/>
            </a:xfrm>
            <a:prstGeom prst="rect">
              <a:avLst/>
            </a:prstGeom>
          </p:spPr>
        </p:pic>
      </p:grpSp>
      <p:grpSp>
        <p:nvGrpSpPr>
          <p:cNvPr id="33" name="Group 32"/>
          <p:cNvGrpSpPr/>
          <p:nvPr/>
        </p:nvGrpSpPr>
        <p:grpSpPr>
          <a:xfrm>
            <a:off x="5546695" y="5982386"/>
            <a:ext cx="1008073" cy="793511"/>
            <a:chOff x="6489835" y="5576630"/>
            <a:chExt cx="1008073" cy="793511"/>
          </a:xfrm>
        </p:grpSpPr>
        <p:pic>
          <p:nvPicPr>
            <p:cNvPr id="31" name="Picture 30"/>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489835" y="5820283"/>
              <a:ext cx="1008073" cy="549858"/>
            </a:xfrm>
            <a:prstGeom prst="rect">
              <a:avLst/>
            </a:prstGeom>
          </p:spPr>
        </p:pic>
        <p:pic>
          <p:nvPicPr>
            <p:cNvPr id="32" name="Picture 3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rot="19130585">
              <a:off x="6509685" y="5576630"/>
              <a:ext cx="503368" cy="402695"/>
            </a:xfrm>
            <a:prstGeom prst="rect">
              <a:avLst/>
            </a:prstGeom>
          </p:spPr>
        </p:pic>
      </p:grpSp>
      <p:cxnSp>
        <p:nvCxnSpPr>
          <p:cNvPr id="54" name="Straight Connector 53"/>
          <p:cNvCxnSpPr>
            <a:stCxn id="25" idx="0"/>
            <a:endCxn id="5" idx="1"/>
          </p:cNvCxnSpPr>
          <p:nvPr/>
        </p:nvCxnSpPr>
        <p:spPr>
          <a:xfrm flipV="1">
            <a:off x="2673913" y="2073140"/>
            <a:ext cx="1818526" cy="3037440"/>
          </a:xfrm>
          <a:prstGeom prst="line">
            <a:avLst/>
          </a:prstGeom>
        </p:spPr>
        <p:style>
          <a:lnRef idx="2">
            <a:schemeClr val="accent1"/>
          </a:lnRef>
          <a:fillRef idx="0">
            <a:schemeClr val="accent1"/>
          </a:fillRef>
          <a:effectRef idx="1">
            <a:schemeClr val="accent1"/>
          </a:effectRef>
          <a:fontRef idx="minor">
            <a:schemeClr val="tx1"/>
          </a:fontRef>
        </p:style>
      </p:cxnSp>
      <p:cxnSp>
        <p:nvCxnSpPr>
          <p:cNvPr id="56" name="Straight Connector 55"/>
          <p:cNvCxnSpPr>
            <a:stCxn id="26" idx="0"/>
            <a:endCxn id="5" idx="1"/>
          </p:cNvCxnSpPr>
          <p:nvPr/>
        </p:nvCxnSpPr>
        <p:spPr>
          <a:xfrm flipV="1">
            <a:off x="3675077" y="2073140"/>
            <a:ext cx="817362" cy="2528576"/>
          </a:xfrm>
          <a:prstGeom prst="line">
            <a:avLst/>
          </a:prstGeom>
        </p:spPr>
        <p:style>
          <a:lnRef idx="2">
            <a:schemeClr val="accent1"/>
          </a:lnRef>
          <a:fillRef idx="0">
            <a:schemeClr val="accent1"/>
          </a:fillRef>
          <a:effectRef idx="1">
            <a:schemeClr val="accent1"/>
          </a:effectRef>
          <a:fontRef idx="minor">
            <a:schemeClr val="tx1"/>
          </a:fontRef>
        </p:style>
      </p:cxnSp>
      <p:cxnSp>
        <p:nvCxnSpPr>
          <p:cNvPr id="58" name="Straight Connector 57"/>
          <p:cNvCxnSpPr>
            <a:stCxn id="27" idx="0"/>
            <a:endCxn id="5" idx="1"/>
          </p:cNvCxnSpPr>
          <p:nvPr/>
        </p:nvCxnSpPr>
        <p:spPr>
          <a:xfrm flipH="1" flipV="1">
            <a:off x="4492439" y="2073140"/>
            <a:ext cx="548089" cy="2315128"/>
          </a:xfrm>
          <a:prstGeom prst="line">
            <a:avLst/>
          </a:prstGeom>
        </p:spPr>
        <p:style>
          <a:lnRef idx="2">
            <a:schemeClr val="accent1"/>
          </a:lnRef>
          <a:fillRef idx="0">
            <a:schemeClr val="accent1"/>
          </a:fillRef>
          <a:effectRef idx="1">
            <a:schemeClr val="accent1"/>
          </a:effectRef>
          <a:fontRef idx="minor">
            <a:schemeClr val="tx1"/>
          </a:fontRef>
        </p:style>
      </p:cxnSp>
      <p:cxnSp>
        <p:nvCxnSpPr>
          <p:cNvPr id="60" name="Straight Connector 59"/>
          <p:cNvCxnSpPr>
            <a:stCxn id="28" idx="0"/>
            <a:endCxn id="5" idx="1"/>
          </p:cNvCxnSpPr>
          <p:nvPr/>
        </p:nvCxnSpPr>
        <p:spPr>
          <a:xfrm flipH="1" flipV="1">
            <a:off x="4492439" y="2073140"/>
            <a:ext cx="1988033" cy="3042298"/>
          </a:xfrm>
          <a:prstGeom prst="line">
            <a:avLst/>
          </a:prstGeom>
        </p:spPr>
        <p:style>
          <a:lnRef idx="2">
            <a:schemeClr val="accent1"/>
          </a:lnRef>
          <a:fillRef idx="0">
            <a:schemeClr val="accent1"/>
          </a:fillRef>
          <a:effectRef idx="1">
            <a:schemeClr val="accent1"/>
          </a:effectRef>
          <a:fontRef idx="minor">
            <a:schemeClr val="tx1"/>
          </a:fontRef>
        </p:style>
      </p:cxnSp>
      <p:cxnSp>
        <p:nvCxnSpPr>
          <p:cNvPr id="62" name="Straight Connector 61"/>
          <p:cNvCxnSpPr>
            <a:stCxn id="31" idx="0"/>
            <a:endCxn id="9" idx="2"/>
          </p:cNvCxnSpPr>
          <p:nvPr/>
        </p:nvCxnSpPr>
        <p:spPr>
          <a:xfrm flipH="1" flipV="1">
            <a:off x="5686622" y="1987353"/>
            <a:ext cx="364110" cy="4238686"/>
          </a:xfrm>
          <a:prstGeom prst="line">
            <a:avLst/>
          </a:prstGeom>
        </p:spPr>
        <p:style>
          <a:lnRef idx="2">
            <a:schemeClr val="accent1"/>
          </a:lnRef>
          <a:fillRef idx="0">
            <a:schemeClr val="accent1"/>
          </a:fillRef>
          <a:effectRef idx="1">
            <a:schemeClr val="accent1"/>
          </a:effectRef>
          <a:fontRef idx="minor">
            <a:schemeClr val="tx1"/>
          </a:fontRef>
        </p:style>
      </p:cxnSp>
      <p:cxnSp>
        <p:nvCxnSpPr>
          <p:cNvPr id="64" name="Straight Connector 63"/>
          <p:cNvCxnSpPr>
            <a:stCxn id="24" idx="7"/>
            <a:endCxn id="25" idx="2"/>
          </p:cNvCxnSpPr>
          <p:nvPr/>
        </p:nvCxnSpPr>
        <p:spPr>
          <a:xfrm flipV="1">
            <a:off x="2639186" y="5609775"/>
            <a:ext cx="34727" cy="355609"/>
          </a:xfrm>
          <a:prstGeom prst="line">
            <a:avLst/>
          </a:prstGeom>
        </p:spPr>
        <p:style>
          <a:lnRef idx="2">
            <a:schemeClr val="accent1"/>
          </a:lnRef>
          <a:fillRef idx="0">
            <a:schemeClr val="accent1"/>
          </a:fillRef>
          <a:effectRef idx="1">
            <a:schemeClr val="accent1"/>
          </a:effectRef>
          <a:fontRef idx="minor">
            <a:schemeClr val="tx1"/>
          </a:fontRef>
        </p:style>
      </p:cxnSp>
      <p:cxnSp>
        <p:nvCxnSpPr>
          <p:cNvPr id="66" name="Straight Connector 65"/>
          <p:cNvCxnSpPr>
            <a:stCxn id="25" idx="3"/>
            <a:endCxn id="26" idx="1"/>
          </p:cNvCxnSpPr>
          <p:nvPr/>
        </p:nvCxnSpPr>
        <p:spPr>
          <a:xfrm flipV="1">
            <a:off x="2923510" y="4906516"/>
            <a:ext cx="446767" cy="453662"/>
          </a:xfrm>
          <a:prstGeom prst="line">
            <a:avLst/>
          </a:prstGeom>
        </p:spPr>
        <p:style>
          <a:lnRef idx="2">
            <a:schemeClr val="accent1"/>
          </a:lnRef>
          <a:fillRef idx="0">
            <a:schemeClr val="accent1"/>
          </a:fillRef>
          <a:effectRef idx="1">
            <a:schemeClr val="accent1"/>
          </a:effectRef>
          <a:fontRef idx="minor">
            <a:schemeClr val="tx1"/>
          </a:fontRef>
        </p:style>
      </p:cxnSp>
      <p:cxnSp>
        <p:nvCxnSpPr>
          <p:cNvPr id="68" name="Straight Connector 67"/>
          <p:cNvCxnSpPr>
            <a:stCxn id="26" idx="1"/>
          </p:cNvCxnSpPr>
          <p:nvPr/>
        </p:nvCxnSpPr>
        <p:spPr>
          <a:xfrm flipH="1">
            <a:off x="3005165" y="4906516"/>
            <a:ext cx="365112" cy="1197713"/>
          </a:xfrm>
          <a:prstGeom prst="line">
            <a:avLst/>
          </a:prstGeom>
        </p:spPr>
        <p:style>
          <a:lnRef idx="2">
            <a:schemeClr val="accent1"/>
          </a:lnRef>
          <a:fillRef idx="0">
            <a:schemeClr val="accent1"/>
          </a:fillRef>
          <a:effectRef idx="1">
            <a:schemeClr val="accent1"/>
          </a:effectRef>
          <a:fontRef idx="minor">
            <a:schemeClr val="tx1"/>
          </a:fontRef>
        </p:style>
      </p:cxnSp>
      <p:cxnSp>
        <p:nvCxnSpPr>
          <p:cNvPr id="70" name="Straight Connector 69"/>
          <p:cNvCxnSpPr>
            <a:stCxn id="24" idx="1"/>
            <a:endCxn id="7" idx="2"/>
          </p:cNvCxnSpPr>
          <p:nvPr/>
        </p:nvCxnSpPr>
        <p:spPr>
          <a:xfrm flipV="1">
            <a:off x="2246621" y="1987353"/>
            <a:ext cx="152714" cy="3978031"/>
          </a:xfrm>
          <a:prstGeom prst="line">
            <a:avLst/>
          </a:prstGeom>
        </p:spPr>
        <p:style>
          <a:lnRef idx="2">
            <a:schemeClr val="accent1"/>
          </a:lnRef>
          <a:fillRef idx="0">
            <a:schemeClr val="accent1"/>
          </a:fillRef>
          <a:effectRef idx="1">
            <a:schemeClr val="accent1"/>
          </a:effectRef>
          <a:fontRef idx="minor">
            <a:schemeClr val="tx1"/>
          </a:fontRef>
        </p:style>
      </p:cxnSp>
      <p:sp>
        <p:nvSpPr>
          <p:cNvPr id="73" name="TextBox 72"/>
          <p:cNvSpPr txBox="1"/>
          <p:nvPr/>
        </p:nvSpPr>
        <p:spPr>
          <a:xfrm>
            <a:off x="2759462" y="5681806"/>
            <a:ext cx="3152638" cy="707886"/>
          </a:xfrm>
          <a:prstGeom prst="rect">
            <a:avLst/>
          </a:prstGeom>
          <a:noFill/>
        </p:spPr>
        <p:txBody>
          <a:bodyPr wrap="square" rtlCol="0">
            <a:spAutoFit/>
          </a:bodyPr>
          <a:lstStyle/>
          <a:p>
            <a:pPr algn="ctr"/>
            <a:r>
              <a:rPr lang="en-US" sz="2000" dirty="0" smtClean="0">
                <a:solidFill>
                  <a:srgbClr val="00B0F0"/>
                </a:solidFill>
                <a:latin typeface="Gill Sans MT" panose="020B0502020104020203" pitchFamily="34" charset="0"/>
              </a:rPr>
              <a:t>Internet of Things</a:t>
            </a:r>
          </a:p>
          <a:p>
            <a:pPr algn="ctr"/>
            <a:r>
              <a:rPr lang="en-US" sz="2000" dirty="0" smtClean="0">
                <a:solidFill>
                  <a:srgbClr val="00B0F0"/>
                </a:solidFill>
                <a:latin typeface="Gill Sans MT" panose="020B0502020104020203" pitchFamily="34" charset="0"/>
              </a:rPr>
              <a:t>Connected Devices</a:t>
            </a:r>
            <a:endParaRPr lang="en-US" sz="2000" dirty="0">
              <a:solidFill>
                <a:srgbClr val="00B0F0"/>
              </a:solidFill>
              <a:latin typeface="Gill Sans MT" panose="020B0502020104020203" pitchFamily="34" charset="0"/>
            </a:endParaRPr>
          </a:p>
        </p:txBody>
      </p:sp>
      <p:sp>
        <p:nvSpPr>
          <p:cNvPr id="83" name="Rectangle 82"/>
          <p:cNvSpPr/>
          <p:nvPr/>
        </p:nvSpPr>
        <p:spPr>
          <a:xfrm>
            <a:off x="1044504" y="3205680"/>
            <a:ext cx="6884460" cy="739761"/>
          </a:xfrm>
          <a:prstGeom prst="rect">
            <a:avLst/>
          </a:prstGeom>
          <a:solidFill>
            <a:srgbClr val="0000FF">
              <a:alpha val="42000"/>
            </a:srgbClr>
          </a:solidFill>
          <a:ln w="38100" cmpd="sng">
            <a:solidFill>
              <a:srgbClr val="C00000"/>
            </a:solidFill>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4989365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82"/>
                                        </p:tgtEl>
                                        <p:attrNameLst>
                                          <p:attrName>style.visibility</p:attrName>
                                        </p:attrNameLst>
                                      </p:cBhvr>
                                      <p:to>
                                        <p:strVal val="visible"/>
                                      </p:to>
                                    </p:set>
                                    <p:animEffect transition="in" filter="wipe(down)">
                                      <p:cBhvr>
                                        <p:cTn id="7" dur="500"/>
                                        <p:tgtEl>
                                          <p:spTgt spid="82"/>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circle(in)">
                                      <p:cBhvr>
                                        <p:cTn id="12" dur="2000"/>
                                        <p:tgtEl>
                                          <p:spTgt spid="23"/>
                                        </p:tgtEl>
                                      </p:cBhvr>
                                    </p:animEffect>
                                  </p:childTnLst>
                                </p:cTn>
                              </p:par>
                              <p:par>
                                <p:cTn id="13" presetID="6" presetClass="entr" presetSubtype="16" fill="hold" grpId="0" nodeType="withEffect">
                                  <p:stCondLst>
                                    <p:cond delay="0"/>
                                  </p:stCondLst>
                                  <p:childTnLst>
                                    <p:set>
                                      <p:cBhvr>
                                        <p:cTn id="14" dur="1" fill="hold">
                                          <p:stCondLst>
                                            <p:cond delay="0"/>
                                          </p:stCondLst>
                                        </p:cTn>
                                        <p:tgtEl>
                                          <p:spTgt spid="73"/>
                                        </p:tgtEl>
                                        <p:attrNameLst>
                                          <p:attrName>style.visibility</p:attrName>
                                        </p:attrNameLst>
                                      </p:cBhvr>
                                      <p:to>
                                        <p:strVal val="visible"/>
                                      </p:to>
                                    </p:set>
                                    <p:animEffect transition="in" filter="circle(in)">
                                      <p:cBhvr>
                                        <p:cTn id="15" dur="2000"/>
                                        <p:tgtEl>
                                          <p:spTgt spid="73"/>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nodeType="clickEffect">
                                  <p:stCondLst>
                                    <p:cond delay="0"/>
                                  </p:stCondLst>
                                  <p:childTnLst>
                                    <p:set>
                                      <p:cBhvr>
                                        <p:cTn id="19" dur="1" fill="hold">
                                          <p:stCondLst>
                                            <p:cond delay="0"/>
                                          </p:stCondLst>
                                        </p:cTn>
                                        <p:tgtEl>
                                          <p:spTgt spid="24"/>
                                        </p:tgtEl>
                                        <p:attrNameLst>
                                          <p:attrName>style.visibility</p:attrName>
                                        </p:attrNameLst>
                                      </p:cBhvr>
                                      <p:to>
                                        <p:strVal val="visible"/>
                                      </p:to>
                                    </p:set>
                                    <p:animEffect transition="in" filter="wipe(down)">
                                      <p:cBhvr>
                                        <p:cTn id="20" dur="500"/>
                                        <p:tgtEl>
                                          <p:spTgt spid="24"/>
                                        </p:tgtEl>
                                      </p:cBhvr>
                                    </p:animEffect>
                                  </p:childTnLst>
                                </p:cTn>
                              </p:par>
                              <p:par>
                                <p:cTn id="21" presetID="22" presetClass="entr" presetSubtype="4" fill="hold" nodeType="withEffect">
                                  <p:stCondLst>
                                    <p:cond delay="0"/>
                                  </p:stCondLst>
                                  <p:childTnLst>
                                    <p:set>
                                      <p:cBhvr>
                                        <p:cTn id="22" dur="1" fill="hold">
                                          <p:stCondLst>
                                            <p:cond delay="0"/>
                                          </p:stCondLst>
                                        </p:cTn>
                                        <p:tgtEl>
                                          <p:spTgt spid="25"/>
                                        </p:tgtEl>
                                        <p:attrNameLst>
                                          <p:attrName>style.visibility</p:attrName>
                                        </p:attrNameLst>
                                      </p:cBhvr>
                                      <p:to>
                                        <p:strVal val="visible"/>
                                      </p:to>
                                    </p:set>
                                    <p:animEffect transition="in" filter="wipe(down)">
                                      <p:cBhvr>
                                        <p:cTn id="23" dur="500"/>
                                        <p:tgtEl>
                                          <p:spTgt spid="25"/>
                                        </p:tgtEl>
                                      </p:cBhvr>
                                    </p:animEffect>
                                  </p:childTnLst>
                                </p:cTn>
                              </p:par>
                              <p:par>
                                <p:cTn id="24" presetID="22" presetClass="entr" presetSubtype="4" fill="hold" nodeType="withEffect">
                                  <p:stCondLst>
                                    <p:cond delay="0"/>
                                  </p:stCondLst>
                                  <p:childTnLst>
                                    <p:set>
                                      <p:cBhvr>
                                        <p:cTn id="25" dur="1" fill="hold">
                                          <p:stCondLst>
                                            <p:cond delay="0"/>
                                          </p:stCondLst>
                                        </p:cTn>
                                        <p:tgtEl>
                                          <p:spTgt spid="26"/>
                                        </p:tgtEl>
                                        <p:attrNameLst>
                                          <p:attrName>style.visibility</p:attrName>
                                        </p:attrNameLst>
                                      </p:cBhvr>
                                      <p:to>
                                        <p:strVal val="visible"/>
                                      </p:to>
                                    </p:set>
                                    <p:animEffect transition="in" filter="wipe(down)">
                                      <p:cBhvr>
                                        <p:cTn id="26" dur="500"/>
                                        <p:tgtEl>
                                          <p:spTgt spid="26"/>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nodeType="clickEffect">
                                  <p:stCondLst>
                                    <p:cond delay="0"/>
                                  </p:stCondLst>
                                  <p:childTnLst>
                                    <p:set>
                                      <p:cBhvr>
                                        <p:cTn id="30" dur="1" fill="hold">
                                          <p:stCondLst>
                                            <p:cond delay="0"/>
                                          </p:stCondLst>
                                        </p:cTn>
                                        <p:tgtEl>
                                          <p:spTgt spid="27"/>
                                        </p:tgtEl>
                                        <p:attrNameLst>
                                          <p:attrName>style.visibility</p:attrName>
                                        </p:attrNameLst>
                                      </p:cBhvr>
                                      <p:to>
                                        <p:strVal val="visible"/>
                                      </p:to>
                                    </p:set>
                                    <p:animEffect transition="in" filter="wipe(down)">
                                      <p:cBhvr>
                                        <p:cTn id="31" dur="500"/>
                                        <p:tgtEl>
                                          <p:spTgt spid="27"/>
                                        </p:tgtEl>
                                      </p:cBhvr>
                                    </p:animEffect>
                                  </p:childTnLst>
                                </p:cTn>
                              </p:par>
                              <p:par>
                                <p:cTn id="32" presetID="22" presetClass="entr" presetSubtype="4" fill="hold" nodeType="withEffect">
                                  <p:stCondLst>
                                    <p:cond delay="0"/>
                                  </p:stCondLst>
                                  <p:childTnLst>
                                    <p:set>
                                      <p:cBhvr>
                                        <p:cTn id="33" dur="1" fill="hold">
                                          <p:stCondLst>
                                            <p:cond delay="0"/>
                                          </p:stCondLst>
                                        </p:cTn>
                                        <p:tgtEl>
                                          <p:spTgt spid="33"/>
                                        </p:tgtEl>
                                        <p:attrNameLst>
                                          <p:attrName>style.visibility</p:attrName>
                                        </p:attrNameLst>
                                      </p:cBhvr>
                                      <p:to>
                                        <p:strVal val="visible"/>
                                      </p:to>
                                    </p:set>
                                    <p:animEffect transition="in" filter="wipe(down)">
                                      <p:cBhvr>
                                        <p:cTn id="34" dur="500"/>
                                        <p:tgtEl>
                                          <p:spTgt spid="33"/>
                                        </p:tgtEl>
                                      </p:cBhvr>
                                    </p:animEffect>
                                  </p:childTnLst>
                                </p:cTn>
                              </p:par>
                              <p:par>
                                <p:cTn id="35" presetID="22" presetClass="entr" presetSubtype="4" fill="hold" nodeType="withEffect">
                                  <p:stCondLst>
                                    <p:cond delay="0"/>
                                  </p:stCondLst>
                                  <p:childTnLst>
                                    <p:set>
                                      <p:cBhvr>
                                        <p:cTn id="36" dur="1" fill="hold">
                                          <p:stCondLst>
                                            <p:cond delay="0"/>
                                          </p:stCondLst>
                                        </p:cTn>
                                        <p:tgtEl>
                                          <p:spTgt spid="30"/>
                                        </p:tgtEl>
                                        <p:attrNameLst>
                                          <p:attrName>style.visibility</p:attrName>
                                        </p:attrNameLst>
                                      </p:cBhvr>
                                      <p:to>
                                        <p:strVal val="visible"/>
                                      </p:to>
                                    </p:set>
                                    <p:animEffect transition="in" filter="wipe(down)">
                                      <p:cBhvr>
                                        <p:cTn id="37" dur="500"/>
                                        <p:tgtEl>
                                          <p:spTgt spid="30"/>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nodeType="clickEffect">
                                  <p:stCondLst>
                                    <p:cond delay="0"/>
                                  </p:stCondLst>
                                  <p:childTnLst>
                                    <p:set>
                                      <p:cBhvr>
                                        <p:cTn id="41" dur="1" fill="hold">
                                          <p:stCondLst>
                                            <p:cond delay="0"/>
                                          </p:stCondLst>
                                        </p:cTn>
                                        <p:tgtEl>
                                          <p:spTgt spid="68"/>
                                        </p:tgtEl>
                                        <p:attrNameLst>
                                          <p:attrName>style.visibility</p:attrName>
                                        </p:attrNameLst>
                                      </p:cBhvr>
                                      <p:to>
                                        <p:strVal val="visible"/>
                                      </p:to>
                                    </p:set>
                                    <p:animEffect transition="in" filter="wipe(down)">
                                      <p:cBhvr>
                                        <p:cTn id="42" dur="500"/>
                                        <p:tgtEl>
                                          <p:spTgt spid="68"/>
                                        </p:tgtEl>
                                      </p:cBhvr>
                                    </p:animEffect>
                                  </p:childTnLst>
                                </p:cTn>
                              </p:par>
                              <p:par>
                                <p:cTn id="43" presetID="22" presetClass="entr" presetSubtype="4" fill="hold" nodeType="withEffect">
                                  <p:stCondLst>
                                    <p:cond delay="0"/>
                                  </p:stCondLst>
                                  <p:childTnLst>
                                    <p:set>
                                      <p:cBhvr>
                                        <p:cTn id="44" dur="1" fill="hold">
                                          <p:stCondLst>
                                            <p:cond delay="0"/>
                                          </p:stCondLst>
                                        </p:cTn>
                                        <p:tgtEl>
                                          <p:spTgt spid="66"/>
                                        </p:tgtEl>
                                        <p:attrNameLst>
                                          <p:attrName>style.visibility</p:attrName>
                                        </p:attrNameLst>
                                      </p:cBhvr>
                                      <p:to>
                                        <p:strVal val="visible"/>
                                      </p:to>
                                    </p:set>
                                    <p:animEffect transition="in" filter="wipe(down)">
                                      <p:cBhvr>
                                        <p:cTn id="45" dur="500"/>
                                        <p:tgtEl>
                                          <p:spTgt spid="66"/>
                                        </p:tgtEl>
                                      </p:cBhvr>
                                    </p:animEffect>
                                  </p:childTnLst>
                                </p:cTn>
                              </p:par>
                              <p:par>
                                <p:cTn id="46" presetID="22" presetClass="entr" presetSubtype="4" fill="hold" nodeType="withEffect">
                                  <p:stCondLst>
                                    <p:cond delay="0"/>
                                  </p:stCondLst>
                                  <p:childTnLst>
                                    <p:set>
                                      <p:cBhvr>
                                        <p:cTn id="47" dur="1" fill="hold">
                                          <p:stCondLst>
                                            <p:cond delay="0"/>
                                          </p:stCondLst>
                                        </p:cTn>
                                        <p:tgtEl>
                                          <p:spTgt spid="64"/>
                                        </p:tgtEl>
                                        <p:attrNameLst>
                                          <p:attrName>style.visibility</p:attrName>
                                        </p:attrNameLst>
                                      </p:cBhvr>
                                      <p:to>
                                        <p:strVal val="visible"/>
                                      </p:to>
                                    </p:set>
                                    <p:animEffect transition="in" filter="wipe(down)">
                                      <p:cBhvr>
                                        <p:cTn id="48" dur="500"/>
                                        <p:tgtEl>
                                          <p:spTgt spid="64"/>
                                        </p:tgtEl>
                                      </p:cBhvr>
                                    </p:animEffect>
                                  </p:childTnLst>
                                </p:cTn>
                              </p:par>
                              <p:par>
                                <p:cTn id="49" presetID="22" presetClass="entr" presetSubtype="4" fill="hold" nodeType="withEffect">
                                  <p:stCondLst>
                                    <p:cond delay="0"/>
                                  </p:stCondLst>
                                  <p:childTnLst>
                                    <p:set>
                                      <p:cBhvr>
                                        <p:cTn id="50" dur="1" fill="hold">
                                          <p:stCondLst>
                                            <p:cond delay="0"/>
                                          </p:stCondLst>
                                        </p:cTn>
                                        <p:tgtEl>
                                          <p:spTgt spid="54"/>
                                        </p:tgtEl>
                                        <p:attrNameLst>
                                          <p:attrName>style.visibility</p:attrName>
                                        </p:attrNameLst>
                                      </p:cBhvr>
                                      <p:to>
                                        <p:strVal val="visible"/>
                                      </p:to>
                                    </p:set>
                                    <p:animEffect transition="in" filter="wipe(down)">
                                      <p:cBhvr>
                                        <p:cTn id="51" dur="500"/>
                                        <p:tgtEl>
                                          <p:spTgt spid="54"/>
                                        </p:tgtEl>
                                      </p:cBhvr>
                                    </p:animEffect>
                                  </p:childTnLst>
                                </p:cTn>
                              </p:par>
                              <p:par>
                                <p:cTn id="52" presetID="22" presetClass="entr" presetSubtype="4" fill="hold" nodeType="withEffect">
                                  <p:stCondLst>
                                    <p:cond delay="0"/>
                                  </p:stCondLst>
                                  <p:childTnLst>
                                    <p:set>
                                      <p:cBhvr>
                                        <p:cTn id="53" dur="1" fill="hold">
                                          <p:stCondLst>
                                            <p:cond delay="0"/>
                                          </p:stCondLst>
                                        </p:cTn>
                                        <p:tgtEl>
                                          <p:spTgt spid="70"/>
                                        </p:tgtEl>
                                        <p:attrNameLst>
                                          <p:attrName>style.visibility</p:attrName>
                                        </p:attrNameLst>
                                      </p:cBhvr>
                                      <p:to>
                                        <p:strVal val="visible"/>
                                      </p:to>
                                    </p:set>
                                    <p:animEffect transition="in" filter="wipe(down)">
                                      <p:cBhvr>
                                        <p:cTn id="54" dur="500"/>
                                        <p:tgtEl>
                                          <p:spTgt spid="70"/>
                                        </p:tgtEl>
                                      </p:cBhvr>
                                    </p:animEffect>
                                  </p:childTnLst>
                                </p:cTn>
                              </p:par>
                              <p:par>
                                <p:cTn id="55" presetID="22" presetClass="entr" presetSubtype="4" fill="hold" nodeType="withEffect">
                                  <p:stCondLst>
                                    <p:cond delay="0"/>
                                  </p:stCondLst>
                                  <p:childTnLst>
                                    <p:set>
                                      <p:cBhvr>
                                        <p:cTn id="56" dur="1" fill="hold">
                                          <p:stCondLst>
                                            <p:cond delay="0"/>
                                          </p:stCondLst>
                                        </p:cTn>
                                        <p:tgtEl>
                                          <p:spTgt spid="58"/>
                                        </p:tgtEl>
                                        <p:attrNameLst>
                                          <p:attrName>style.visibility</p:attrName>
                                        </p:attrNameLst>
                                      </p:cBhvr>
                                      <p:to>
                                        <p:strVal val="visible"/>
                                      </p:to>
                                    </p:set>
                                    <p:animEffect transition="in" filter="wipe(down)">
                                      <p:cBhvr>
                                        <p:cTn id="57" dur="500"/>
                                        <p:tgtEl>
                                          <p:spTgt spid="58"/>
                                        </p:tgtEl>
                                      </p:cBhvr>
                                    </p:animEffect>
                                  </p:childTnLst>
                                </p:cTn>
                              </p:par>
                              <p:par>
                                <p:cTn id="58" presetID="22" presetClass="entr" presetSubtype="4" fill="hold" nodeType="withEffect">
                                  <p:stCondLst>
                                    <p:cond delay="0"/>
                                  </p:stCondLst>
                                  <p:childTnLst>
                                    <p:set>
                                      <p:cBhvr>
                                        <p:cTn id="59" dur="1" fill="hold">
                                          <p:stCondLst>
                                            <p:cond delay="0"/>
                                          </p:stCondLst>
                                        </p:cTn>
                                        <p:tgtEl>
                                          <p:spTgt spid="60"/>
                                        </p:tgtEl>
                                        <p:attrNameLst>
                                          <p:attrName>style.visibility</p:attrName>
                                        </p:attrNameLst>
                                      </p:cBhvr>
                                      <p:to>
                                        <p:strVal val="visible"/>
                                      </p:to>
                                    </p:set>
                                    <p:animEffect transition="in" filter="wipe(down)">
                                      <p:cBhvr>
                                        <p:cTn id="60" dur="500"/>
                                        <p:tgtEl>
                                          <p:spTgt spid="60"/>
                                        </p:tgtEl>
                                      </p:cBhvr>
                                    </p:animEffect>
                                  </p:childTnLst>
                                </p:cTn>
                              </p:par>
                              <p:par>
                                <p:cTn id="61" presetID="22" presetClass="entr" presetSubtype="4" fill="hold" nodeType="withEffect">
                                  <p:stCondLst>
                                    <p:cond delay="0"/>
                                  </p:stCondLst>
                                  <p:childTnLst>
                                    <p:set>
                                      <p:cBhvr>
                                        <p:cTn id="62" dur="1" fill="hold">
                                          <p:stCondLst>
                                            <p:cond delay="0"/>
                                          </p:stCondLst>
                                        </p:cTn>
                                        <p:tgtEl>
                                          <p:spTgt spid="62"/>
                                        </p:tgtEl>
                                        <p:attrNameLst>
                                          <p:attrName>style.visibility</p:attrName>
                                        </p:attrNameLst>
                                      </p:cBhvr>
                                      <p:to>
                                        <p:strVal val="visible"/>
                                      </p:to>
                                    </p:set>
                                    <p:animEffect transition="in" filter="wipe(down)">
                                      <p:cBhvr>
                                        <p:cTn id="63" dur="500"/>
                                        <p:tgtEl>
                                          <p:spTgt spid="62"/>
                                        </p:tgtEl>
                                      </p:cBhvr>
                                    </p:animEffect>
                                  </p:childTnLst>
                                </p:cTn>
                              </p:par>
                              <p:par>
                                <p:cTn id="64" presetID="22" presetClass="entr" presetSubtype="4" fill="hold" nodeType="withEffect">
                                  <p:stCondLst>
                                    <p:cond delay="0"/>
                                  </p:stCondLst>
                                  <p:childTnLst>
                                    <p:set>
                                      <p:cBhvr>
                                        <p:cTn id="65" dur="1" fill="hold">
                                          <p:stCondLst>
                                            <p:cond delay="0"/>
                                          </p:stCondLst>
                                        </p:cTn>
                                        <p:tgtEl>
                                          <p:spTgt spid="56"/>
                                        </p:tgtEl>
                                        <p:attrNameLst>
                                          <p:attrName>style.visibility</p:attrName>
                                        </p:attrNameLst>
                                      </p:cBhvr>
                                      <p:to>
                                        <p:strVal val="visible"/>
                                      </p:to>
                                    </p:set>
                                    <p:animEffect transition="in" filter="wipe(down)">
                                      <p:cBhvr>
                                        <p:cTn id="66" dur="500"/>
                                        <p:tgtEl>
                                          <p:spTgt spid="56"/>
                                        </p:tgtEl>
                                      </p:cBhvr>
                                    </p:animEffect>
                                  </p:childTnLst>
                                </p:cTn>
                              </p:par>
                            </p:childTnLst>
                          </p:cTn>
                        </p:par>
                      </p:childTnLst>
                    </p:cTn>
                  </p:par>
                  <p:par>
                    <p:cTn id="67" fill="hold">
                      <p:stCondLst>
                        <p:cond delay="indefinite"/>
                      </p:stCondLst>
                      <p:childTnLst>
                        <p:par>
                          <p:cTn id="68" fill="hold">
                            <p:stCondLst>
                              <p:cond delay="0"/>
                            </p:stCondLst>
                            <p:childTnLst>
                              <p:par>
                                <p:cTn id="69" presetID="14" presetClass="entr" presetSubtype="10" fill="hold" grpId="0" nodeType="clickEffect">
                                  <p:stCondLst>
                                    <p:cond delay="0"/>
                                  </p:stCondLst>
                                  <p:childTnLst>
                                    <p:set>
                                      <p:cBhvr>
                                        <p:cTn id="70" dur="1" fill="hold">
                                          <p:stCondLst>
                                            <p:cond delay="0"/>
                                          </p:stCondLst>
                                        </p:cTn>
                                        <p:tgtEl>
                                          <p:spTgt spid="83"/>
                                        </p:tgtEl>
                                        <p:attrNameLst>
                                          <p:attrName>style.visibility</p:attrName>
                                        </p:attrNameLst>
                                      </p:cBhvr>
                                      <p:to>
                                        <p:strVal val="visible"/>
                                      </p:to>
                                    </p:set>
                                    <p:animEffect transition="in" filter="randombar(horizontal)">
                                      <p:cBhvr>
                                        <p:cTn id="71" dur="500"/>
                                        <p:tgtEl>
                                          <p:spTgt spid="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p:bldP spid="83"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Acknowledgement</a:t>
            </a:r>
            <a:endParaRPr lang="en-US" dirty="0"/>
          </a:p>
        </p:txBody>
      </p:sp>
      <p:sp>
        <p:nvSpPr>
          <p:cNvPr id="3" name="Content Placeholder 2"/>
          <p:cNvSpPr>
            <a:spLocks noGrp="1"/>
          </p:cNvSpPr>
          <p:nvPr>
            <p:ph idx="1"/>
          </p:nvPr>
        </p:nvSpPr>
        <p:spPr/>
        <p:txBody>
          <a:bodyPr/>
          <a:lstStyle/>
          <a:p>
            <a:endParaRPr lang="en-US" dirty="0" smtClean="0"/>
          </a:p>
          <a:p>
            <a:endParaRPr lang="en-US" dirty="0"/>
          </a:p>
          <a:p>
            <a:endParaRPr lang="en-US" dirty="0" smtClean="0"/>
          </a:p>
          <a:p>
            <a:r>
              <a:rPr lang="en-US" dirty="0" smtClean="0"/>
              <a:t>This work was partially supported by grants from Cisco Inc. We would like to thank Dr. Rodolfo </a:t>
            </a:r>
            <a:r>
              <a:rPr lang="en-US" dirty="0" err="1" smtClean="0"/>
              <a:t>Milito</a:t>
            </a:r>
            <a:r>
              <a:rPr lang="en-US" dirty="0" smtClean="0"/>
              <a:t> for his support and feedback in refining the proposed </a:t>
            </a:r>
            <a:r>
              <a:rPr lang="en-US" smtClean="0"/>
              <a:t>approach in this </a:t>
            </a:r>
            <a:r>
              <a:rPr lang="en-US" dirty="0" smtClean="0"/>
              <a:t>project.</a:t>
            </a:r>
          </a:p>
          <a:p>
            <a:endParaRPr lang="en-US" dirty="0"/>
          </a:p>
          <a:p>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4F012910-E2F8-4267-9587-92DF3F9540D5}" type="slidenum">
              <a:rPr lang="en-US" altLang="en-US" smtClean="0"/>
              <a:pPr>
                <a:defRPr/>
              </a:pPr>
              <a:t>50</a:t>
            </a:fld>
            <a:endParaRPr lang="en-US" altLang="en-US" dirty="0"/>
          </a:p>
        </p:txBody>
      </p:sp>
      <p:sp>
        <p:nvSpPr>
          <p:cNvPr id="5" name="Content Placeholder 2"/>
          <p:cNvSpPr txBox="1">
            <a:spLocks/>
          </p:cNvSpPr>
          <p:nvPr/>
        </p:nvSpPr>
        <p:spPr bwMode="auto">
          <a:xfrm>
            <a:off x="370114" y="5429023"/>
            <a:ext cx="8316686" cy="914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Gill Sans MT" panose="020B0502020104020203" pitchFamily="34" charset="0"/>
                <a:ea typeface="MS PGothic" panose="020B0600070205080204" pitchFamily="34" charset="-128"/>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Gill Sans MT" panose="020B0502020104020203" pitchFamily="34" charset="0"/>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Gill Sans MT" panose="020B0502020104020203" pitchFamily="34" charset="0"/>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1800" kern="1200">
                <a:solidFill>
                  <a:schemeClr val="tx1"/>
                </a:solidFill>
                <a:latin typeface="Gill Sans MT" panose="020B0502020104020203" pitchFamily="34" charset="0"/>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1800" kern="1200">
                <a:solidFill>
                  <a:schemeClr val="tx1"/>
                </a:solidFill>
                <a:latin typeface="Gill Sans MT" panose="020B0502020104020203" pitchFamily="34" charset="0"/>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panose="020B0604020202020204" pitchFamily="34" charset="0"/>
              <a:buNone/>
            </a:pPr>
            <a:r>
              <a:rPr lang="en-US" sz="1800" smtClean="0"/>
              <a:t>Dsouza ,C., Ahn, G-J., Taguinod, M., “</a:t>
            </a:r>
            <a:r>
              <a:rPr lang="en-US" sz="1800" i="1" smtClean="0"/>
              <a:t>Policy-Driven Security Management for Fog Computing: Preliminary Framework and A Case Study, ” </a:t>
            </a:r>
            <a:r>
              <a:rPr lang="en-US" sz="1800" smtClean="0"/>
              <a:t>In </a:t>
            </a:r>
            <a:r>
              <a:rPr lang="en-US" sz="1800" i="1" smtClean="0"/>
              <a:t>Proceedings of the 15</a:t>
            </a:r>
            <a:r>
              <a:rPr lang="en-US" sz="1800" i="1" baseline="30000" smtClean="0"/>
              <a:t>th </a:t>
            </a:r>
            <a:r>
              <a:rPr lang="en-US" sz="1800" i="1" smtClean="0"/>
              <a:t>IEEE International Conference for Information Reuse and Integration </a:t>
            </a:r>
            <a:r>
              <a:rPr lang="en-US" sz="1800" smtClean="0"/>
              <a:t>(</a:t>
            </a:r>
            <a:r>
              <a:rPr lang="en-US" sz="1800" b="1" smtClean="0"/>
              <a:t>IRI</a:t>
            </a:r>
            <a:r>
              <a:rPr lang="en-US" sz="1800" i="1" smtClean="0"/>
              <a:t>), </a:t>
            </a:r>
            <a:r>
              <a:rPr lang="en-US" sz="1800" smtClean="0"/>
              <a:t>August 2014. </a:t>
            </a:r>
            <a:endParaRPr lang="en-US" sz="1800" i="1" smtClean="0"/>
          </a:p>
          <a:p>
            <a:endParaRPr lang="en-US" sz="1800" dirty="0"/>
          </a:p>
        </p:txBody>
      </p:sp>
    </p:spTree>
    <p:extLst>
      <p:ext uri="{BB962C8B-B14F-4D97-AF65-F5344CB8AC3E}">
        <p14:creationId xmlns:p14="http://schemas.microsoft.com/office/powerpoint/2010/main" val="26575216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circle(in)">
                                      <p:cBhvr>
                                        <p:cTn id="7" dur="20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a:defRPr/>
            </a:pPr>
            <a:fld id="{4F012910-E2F8-4267-9587-92DF3F9540D5}" type="slidenum">
              <a:rPr lang="en-US" altLang="en-US" smtClean="0"/>
              <a:pPr>
                <a:defRPr/>
              </a:pPr>
              <a:t>51</a:t>
            </a:fld>
            <a:endParaRPr lang="en-US" alt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01609" y="1230086"/>
            <a:ext cx="5290008" cy="3962400"/>
          </a:xfrm>
          <a:prstGeom prst="ellipse">
            <a:avLst/>
          </a:prstGeom>
          <a:ln>
            <a:noFill/>
          </a:ln>
          <a:effectLst>
            <a:softEdge rad="112500"/>
          </a:effectLst>
        </p:spPr>
      </p:pic>
      <p:sp>
        <p:nvSpPr>
          <p:cNvPr id="2" name="Content Placeholder 1"/>
          <p:cNvSpPr>
            <a:spLocks noGrp="1"/>
          </p:cNvSpPr>
          <p:nvPr>
            <p:ph idx="1"/>
          </p:nvPr>
        </p:nvSpPr>
        <p:spPr/>
        <p:txBody>
          <a:bodyPr/>
          <a:lstStyle/>
          <a:p>
            <a:endParaRPr lang="en-US" dirty="0"/>
          </a:p>
        </p:txBody>
      </p:sp>
    </p:spTree>
    <p:extLst>
      <p:ext uri="{BB962C8B-B14F-4D97-AF65-F5344CB8AC3E}">
        <p14:creationId xmlns:p14="http://schemas.microsoft.com/office/powerpoint/2010/main" val="33236473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ircle(in)">
                                      <p:cBhvr>
                                        <p:cTn id="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Title 1"/>
          <p:cNvSpPr>
            <a:spLocks noGrp="1"/>
          </p:cNvSpPr>
          <p:nvPr>
            <p:ph type="title"/>
          </p:nvPr>
        </p:nvSpPr>
        <p:spPr>
          <a:xfrm>
            <a:off x="327025" y="2713038"/>
            <a:ext cx="8229600" cy="1143000"/>
          </a:xfrm>
        </p:spPr>
        <p:txBody>
          <a:bodyPr/>
          <a:lstStyle/>
          <a:p>
            <a:r>
              <a:rPr lang="en-US" altLang="en-US" sz="5400" b="1" smtClean="0"/>
              <a:t>Backup Slides</a:t>
            </a:r>
          </a:p>
        </p:txBody>
      </p:sp>
      <p:sp>
        <p:nvSpPr>
          <p:cNvPr id="98307" name="Slide Number Placeholder 3"/>
          <p:cNvSpPr>
            <a:spLocks noGrp="1"/>
          </p:cNvSpPr>
          <p:nvPr>
            <p:ph type="sldNum" sz="quarter" idx="10"/>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MS PGothic" panose="020B0600070205080204" pitchFamily="34" charset="-128"/>
              </a:defRPr>
            </a:lvl1pPr>
            <a:lvl2pPr marL="742950" indent="-285750">
              <a:defRPr>
                <a:solidFill>
                  <a:schemeClr val="tx1"/>
                </a:solidFill>
                <a:latin typeface="Calibri" panose="020F0502020204030204" pitchFamily="34" charset="0"/>
                <a:ea typeface="MS PGothic" panose="020B0600070205080204" pitchFamily="34" charset="-128"/>
              </a:defRPr>
            </a:lvl2pPr>
            <a:lvl3pPr marL="1143000" indent="-228600">
              <a:defRPr>
                <a:solidFill>
                  <a:schemeClr val="tx1"/>
                </a:solidFill>
                <a:latin typeface="Calibri" panose="020F0502020204030204" pitchFamily="34" charset="0"/>
                <a:ea typeface="MS PGothic" panose="020B0600070205080204" pitchFamily="34" charset="-128"/>
              </a:defRPr>
            </a:lvl3pPr>
            <a:lvl4pPr marL="1600200" indent="-228600">
              <a:defRPr>
                <a:solidFill>
                  <a:schemeClr val="tx1"/>
                </a:solidFill>
                <a:latin typeface="Calibri" panose="020F0502020204030204" pitchFamily="34" charset="0"/>
                <a:ea typeface="MS PGothic" panose="020B0600070205080204" pitchFamily="34" charset="-128"/>
              </a:defRPr>
            </a:lvl4pPr>
            <a:lvl5pPr marL="2057400" indent="-228600">
              <a:defRPr>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fld id="{F06D3BC8-122C-4CFB-8BBB-61F11B5A840C}" type="slidenum">
              <a:rPr lang="en-US" altLang="en-US" smtClean="0">
                <a:latin typeface="Gill Sans MT" panose="020B0502020104020203" pitchFamily="34" charset="0"/>
              </a:rPr>
              <a:pPr/>
              <a:t>52</a:t>
            </a:fld>
            <a:endParaRPr lang="en-US" altLang="en-US" smtClean="0">
              <a:latin typeface="Gill Sans MT" panose="020B0502020104020203" pitchFamily="34" charset="0"/>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itle 1"/>
          <p:cNvSpPr>
            <a:spLocks noGrp="1"/>
          </p:cNvSpPr>
          <p:nvPr>
            <p:ph type="title"/>
          </p:nvPr>
        </p:nvSpPr>
        <p:spPr/>
        <p:txBody>
          <a:bodyPr/>
          <a:lstStyle/>
          <a:p>
            <a:r>
              <a:rPr lang="en-US" altLang="en-US" smtClean="0"/>
              <a:t>Security Criteria</a:t>
            </a:r>
          </a:p>
        </p:txBody>
      </p:sp>
      <p:sp>
        <p:nvSpPr>
          <p:cNvPr id="47107" name="Content Placeholder 2"/>
          <p:cNvSpPr>
            <a:spLocks noGrp="1"/>
          </p:cNvSpPr>
          <p:nvPr>
            <p:ph idx="1"/>
          </p:nvPr>
        </p:nvSpPr>
        <p:spPr>
          <a:xfrm>
            <a:off x="457200" y="1417638"/>
            <a:ext cx="8229600" cy="4362450"/>
          </a:xfrm>
        </p:spPr>
        <p:txBody>
          <a:bodyPr/>
          <a:lstStyle/>
          <a:p>
            <a:r>
              <a:rPr lang="en-US" altLang="en-US" dirty="0" smtClean="0"/>
              <a:t>Each GN and GI requires a certain level of security.</a:t>
            </a:r>
          </a:p>
          <a:p>
            <a:r>
              <a:rPr lang="en-US" altLang="en-US" dirty="0" smtClean="0"/>
              <a:t>Common security concern is </a:t>
            </a:r>
            <a:r>
              <a:rPr lang="en-US" altLang="en-US" i="1" dirty="0" smtClean="0"/>
              <a:t>communication</a:t>
            </a:r>
            <a:endParaRPr lang="en-US" altLang="en-US" dirty="0" smtClean="0"/>
          </a:p>
          <a:p>
            <a:pPr lvl="1"/>
            <a:r>
              <a:rPr lang="en-US" altLang="en-US" dirty="0" smtClean="0"/>
              <a:t>Each node and instance should perform actions within specified limits.</a:t>
            </a:r>
          </a:p>
          <a:p>
            <a:pPr lvl="1"/>
            <a:r>
              <a:rPr lang="en-US" altLang="en-US" dirty="0" smtClean="0"/>
              <a:t>These limits should be determined by owner and tenant.</a:t>
            </a:r>
          </a:p>
          <a:p>
            <a:pPr lvl="1"/>
            <a:r>
              <a:rPr lang="en-US" altLang="en-US" dirty="0" smtClean="0"/>
              <a:t>Need for uniform security governance.</a:t>
            </a:r>
          </a:p>
          <a:p>
            <a:r>
              <a:rPr lang="en-US" altLang="en-US" i="1" dirty="0" smtClean="0"/>
              <a:t>Policy Management </a:t>
            </a:r>
            <a:r>
              <a:rPr lang="en-US" altLang="en-US" dirty="0" smtClean="0"/>
              <a:t>is a potential solution to secure, uniform, and interoperable communication among diverse applications and connecting devices.</a:t>
            </a:r>
          </a:p>
        </p:txBody>
      </p:sp>
      <p:sp>
        <p:nvSpPr>
          <p:cNvPr id="47108" name="Slide Number Placeholder 3"/>
          <p:cNvSpPr>
            <a:spLocks noGrp="1"/>
          </p:cNvSpPr>
          <p:nvPr>
            <p:ph type="sldNum" sz="quarter" idx="10"/>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Gill Sans MT" panose="020B0502020104020203"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9pPr>
          </a:lstStyle>
          <a:p>
            <a:pPr>
              <a:spcBef>
                <a:spcPct val="0"/>
              </a:spcBef>
              <a:buFontTx/>
              <a:buNone/>
            </a:pPr>
            <a:fld id="{5F40C731-BEC9-4BD5-BDC3-C2AC4A3AACE3}" type="slidenum">
              <a:rPr lang="en-US" altLang="en-US" sz="1200" smtClean="0"/>
              <a:pPr>
                <a:spcBef>
                  <a:spcPct val="0"/>
                </a:spcBef>
                <a:buFontTx/>
                <a:buNone/>
              </a:pPr>
              <a:t>53</a:t>
            </a:fld>
            <a:endParaRPr lang="en-US" altLang="en-US" sz="1200" smtClean="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itle 1"/>
          <p:cNvSpPr>
            <a:spLocks noGrp="1"/>
          </p:cNvSpPr>
          <p:nvPr>
            <p:ph type="title"/>
          </p:nvPr>
        </p:nvSpPr>
        <p:spPr/>
        <p:txBody>
          <a:bodyPr/>
          <a:lstStyle/>
          <a:p>
            <a:r>
              <a:rPr lang="en-US" altLang="en-US" smtClean="0"/>
              <a:t>Policy Management Framework</a:t>
            </a:r>
          </a:p>
        </p:txBody>
      </p:sp>
      <p:sp>
        <p:nvSpPr>
          <p:cNvPr id="54275" name="Slide Number Placeholder 3"/>
          <p:cNvSpPr>
            <a:spLocks noGrp="1"/>
          </p:cNvSpPr>
          <p:nvPr>
            <p:ph type="sldNum" sz="quarter" idx="10"/>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Gill Sans MT" panose="020B0502020104020203"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9pPr>
          </a:lstStyle>
          <a:p>
            <a:pPr>
              <a:spcBef>
                <a:spcPct val="0"/>
              </a:spcBef>
              <a:buFontTx/>
              <a:buNone/>
            </a:pPr>
            <a:fld id="{465F3101-2E7D-4480-92B2-6E1703E895D5}" type="slidenum">
              <a:rPr lang="en-US" altLang="en-US" sz="1200" smtClean="0"/>
              <a:pPr>
                <a:spcBef>
                  <a:spcPct val="0"/>
                </a:spcBef>
                <a:buFontTx/>
                <a:buNone/>
              </a:pPr>
              <a:t>54</a:t>
            </a:fld>
            <a:endParaRPr lang="en-US" altLang="en-US" sz="1200" smtClean="0"/>
          </a:p>
        </p:txBody>
      </p:sp>
      <p:pic>
        <p:nvPicPr>
          <p:cNvPr id="5427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581025" y="1208088"/>
            <a:ext cx="7151688" cy="5353050"/>
          </a:xfrm>
        </p:spPr>
      </p:pic>
      <p:sp>
        <p:nvSpPr>
          <p:cNvPr id="6" name="Rectangle 5"/>
          <p:cNvSpPr/>
          <p:nvPr/>
        </p:nvSpPr>
        <p:spPr>
          <a:xfrm>
            <a:off x="457200" y="2892425"/>
            <a:ext cx="7446963" cy="460375"/>
          </a:xfrm>
          <a:prstGeom prst="rect">
            <a:avLst/>
          </a:prstGeom>
          <a:noFill/>
          <a:ln w="57150">
            <a:solidFill>
              <a:srgbClr val="990033"/>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p:txBody>
          <a:bodyPr/>
          <a:lstStyle/>
          <a:p>
            <a:r>
              <a:rPr lang="en-US" altLang="en-US" smtClean="0"/>
              <a:t>Motivation</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4163743"/>
            <a:ext cx="2329132" cy="2329132"/>
          </a:xfrm>
          <a:prstGeom prst="ellipse">
            <a:avLst/>
          </a:prstGeom>
          <a:effectLst>
            <a:softEdge rad="112500"/>
          </a:effectLst>
        </p:spPr>
      </p:pic>
      <p:sp>
        <p:nvSpPr>
          <p:cNvPr id="17412" name="Slide Number Placeholder 3"/>
          <p:cNvSpPr>
            <a:spLocks noGrp="1"/>
          </p:cNvSpPr>
          <p:nvPr>
            <p:ph type="sldNum" sz="quarter" idx="10"/>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Gill Sans MT" panose="020B0502020104020203"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9pPr>
          </a:lstStyle>
          <a:p>
            <a:pPr>
              <a:spcBef>
                <a:spcPct val="0"/>
              </a:spcBef>
              <a:buFontTx/>
              <a:buNone/>
            </a:pPr>
            <a:fld id="{6E614ADF-3A6A-47C2-8250-B14D005B06DA}" type="slidenum">
              <a:rPr lang="en-US" altLang="en-US" sz="1200" smtClean="0"/>
              <a:pPr>
                <a:spcBef>
                  <a:spcPct val="0"/>
                </a:spcBef>
                <a:buFontTx/>
                <a:buNone/>
              </a:pPr>
              <a:t>55</a:t>
            </a:fld>
            <a:endParaRPr lang="en-US" altLang="en-US" sz="1200" smtClean="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60394" y="4050767"/>
            <a:ext cx="2861244" cy="2442108"/>
          </a:xfrm>
          <a:prstGeom prst="ellipse">
            <a:avLst/>
          </a:prstGeom>
          <a:ln>
            <a:noFill/>
          </a:ln>
          <a:effectLst>
            <a:softEdge rad="112500"/>
          </a:effectLst>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62978" y="1215569"/>
            <a:ext cx="3573366" cy="1887127"/>
          </a:xfrm>
          <a:prstGeom prst="ellipse">
            <a:avLst/>
          </a:prstGeom>
          <a:ln>
            <a:noFill/>
          </a:ln>
          <a:effectLst>
            <a:softEdge rad="112500"/>
          </a:effectLst>
        </p:spPr>
      </p:pic>
      <p:sp>
        <p:nvSpPr>
          <p:cNvPr id="15" name="Isosceles Triangle 14"/>
          <p:cNvSpPr/>
          <p:nvPr/>
        </p:nvSpPr>
        <p:spPr>
          <a:xfrm>
            <a:off x="2130725" y="2915728"/>
            <a:ext cx="4302571" cy="2527540"/>
          </a:xfrm>
          <a:prstGeom prst="triangle">
            <a:avLst/>
          </a:prstGeom>
        </p:spPr>
        <p:style>
          <a:lnRef idx="0">
            <a:schemeClr val="accent1"/>
          </a:lnRef>
          <a:fillRef idx="3">
            <a:schemeClr val="accent1"/>
          </a:fillRef>
          <a:effectRef idx="3">
            <a:schemeClr val="accent1"/>
          </a:effectRef>
          <a:fontRef idx="minor">
            <a:schemeClr val="lt1"/>
          </a:fontRef>
        </p:style>
        <p:txBody>
          <a:bodyPr anchor="ctr"/>
          <a:lstStyle/>
          <a:p>
            <a:pPr algn="ctr">
              <a:defRPr/>
            </a:pPr>
            <a:r>
              <a:rPr lang="en-US" sz="2000" dirty="0">
                <a:latin typeface="Gill Sans MT" panose="020B0502020104020203" pitchFamily="34" charset="0"/>
              </a:rPr>
              <a:t>RESEARCH MOTIVATION</a:t>
            </a:r>
          </a:p>
        </p:txBody>
      </p:sp>
      <p:sp>
        <p:nvSpPr>
          <p:cNvPr id="17418" name="TextBox 1"/>
          <p:cNvSpPr txBox="1">
            <a:spLocks noChangeArrowheads="1"/>
          </p:cNvSpPr>
          <p:nvPr/>
        </p:nvSpPr>
        <p:spPr bwMode="auto">
          <a:xfrm>
            <a:off x="874713" y="3763963"/>
            <a:ext cx="863600"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Gill Sans MT" panose="020B0502020104020203"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9pPr>
          </a:lstStyle>
          <a:p>
            <a:pPr>
              <a:spcBef>
                <a:spcPct val="0"/>
              </a:spcBef>
              <a:buFontTx/>
              <a:buNone/>
            </a:pPr>
            <a:r>
              <a:rPr lang="en-US" altLang="en-US" sz="1800" b="1" i="1">
                <a:solidFill>
                  <a:srgbClr val="00B050"/>
                </a:solidFill>
              </a:rPr>
              <a:t>What?</a:t>
            </a:r>
          </a:p>
        </p:txBody>
      </p:sp>
      <p:sp>
        <p:nvSpPr>
          <p:cNvPr id="17419" name="TextBox 8"/>
          <p:cNvSpPr txBox="1">
            <a:spLocks noChangeArrowheads="1"/>
          </p:cNvSpPr>
          <p:nvPr/>
        </p:nvSpPr>
        <p:spPr bwMode="auto">
          <a:xfrm>
            <a:off x="7359650" y="3808413"/>
            <a:ext cx="863600" cy="368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Gill Sans MT" panose="020B0502020104020203"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9pPr>
          </a:lstStyle>
          <a:p>
            <a:pPr>
              <a:spcBef>
                <a:spcPct val="0"/>
              </a:spcBef>
              <a:buFontTx/>
              <a:buNone/>
            </a:pPr>
            <a:r>
              <a:rPr lang="en-US" altLang="en-US" sz="1800" b="1" i="1">
                <a:solidFill>
                  <a:srgbClr val="FFC425"/>
                </a:solidFill>
              </a:rPr>
              <a:t>Why?</a:t>
            </a:r>
          </a:p>
        </p:txBody>
      </p:sp>
      <p:sp>
        <p:nvSpPr>
          <p:cNvPr id="17420" name="TextBox 9"/>
          <p:cNvSpPr txBox="1">
            <a:spLocks noChangeArrowheads="1"/>
          </p:cNvSpPr>
          <p:nvPr/>
        </p:nvSpPr>
        <p:spPr bwMode="auto">
          <a:xfrm>
            <a:off x="5848350" y="1974850"/>
            <a:ext cx="1023938" cy="368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Gill Sans MT" panose="020B0502020104020203"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9pPr>
          </a:lstStyle>
          <a:p>
            <a:pPr>
              <a:spcBef>
                <a:spcPct val="0"/>
              </a:spcBef>
              <a:buFontTx/>
              <a:buNone/>
            </a:pPr>
            <a:r>
              <a:rPr lang="en-US" altLang="en-US" sz="1800" b="1" i="1">
                <a:solidFill>
                  <a:srgbClr val="990033"/>
                </a:solidFill>
              </a:rPr>
              <a:t>Where?</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p:txBody>
          <a:bodyPr/>
          <a:lstStyle/>
          <a:p>
            <a:r>
              <a:rPr lang="en-US" altLang="en-US" smtClean="0"/>
              <a:t>Internet of Thing</a:t>
            </a:r>
          </a:p>
        </p:txBody>
      </p:sp>
      <p:sp>
        <p:nvSpPr>
          <p:cNvPr id="18435" name="Content Placeholder 2"/>
          <p:cNvSpPr>
            <a:spLocks noGrp="1"/>
          </p:cNvSpPr>
          <p:nvPr>
            <p:ph idx="1"/>
          </p:nvPr>
        </p:nvSpPr>
        <p:spPr>
          <a:xfrm>
            <a:off x="531813" y="2806700"/>
            <a:ext cx="8154987" cy="2117725"/>
          </a:xfrm>
        </p:spPr>
        <p:txBody>
          <a:bodyPr/>
          <a:lstStyle/>
          <a:p>
            <a:r>
              <a:rPr lang="en-US" altLang="en-US" dirty="0" smtClean="0"/>
              <a:t>Connects remote assets and provides a data stream.</a:t>
            </a:r>
          </a:p>
          <a:p>
            <a:r>
              <a:rPr lang="en-US" altLang="en-US" dirty="0" smtClean="0"/>
              <a:t>Generates large quantities of data that need to be processed and analyzed in real time.</a:t>
            </a:r>
          </a:p>
          <a:p>
            <a:r>
              <a:rPr lang="en-US" altLang="en-US" dirty="0" smtClean="0"/>
              <a:t>“The Rise of </a:t>
            </a:r>
            <a:r>
              <a:rPr lang="en-US" altLang="en-US" dirty="0" err="1" smtClean="0"/>
              <a:t>IoT</a:t>
            </a:r>
            <a:r>
              <a:rPr lang="en-US" altLang="en-US" dirty="0" smtClean="0"/>
              <a:t>” – </a:t>
            </a:r>
          </a:p>
          <a:p>
            <a:pPr lvl="1"/>
            <a:r>
              <a:rPr lang="en-US" altLang="en-US" dirty="0" smtClean="0"/>
              <a:t>Samsung, Panasonic, Sony and Mercedes:</a:t>
            </a:r>
          </a:p>
          <a:p>
            <a:pPr lvl="2"/>
            <a:r>
              <a:rPr lang="en-US" altLang="en-US" dirty="0" err="1" smtClean="0"/>
              <a:t>IoT</a:t>
            </a:r>
            <a:r>
              <a:rPr lang="en-US" altLang="en-US" dirty="0" smtClean="0"/>
              <a:t> and ADAS, next Big Thing after smartphones.</a:t>
            </a:r>
          </a:p>
          <a:p>
            <a:pPr lvl="2"/>
            <a:r>
              <a:rPr lang="en-US" altLang="en-US" dirty="0" smtClean="0"/>
              <a:t>Committed to contributing to ecosystem for hosting </a:t>
            </a:r>
            <a:r>
              <a:rPr lang="en-US" altLang="en-US" dirty="0" err="1" smtClean="0"/>
              <a:t>IoTs</a:t>
            </a:r>
            <a:r>
              <a:rPr lang="en-US" altLang="en-US" dirty="0"/>
              <a:t>.</a:t>
            </a:r>
            <a:endParaRPr lang="en-US" altLang="en-US" dirty="0" smtClean="0"/>
          </a:p>
        </p:txBody>
      </p:sp>
      <p:sp>
        <p:nvSpPr>
          <p:cNvPr id="18436" name="Slide Number Placeholder 3"/>
          <p:cNvSpPr>
            <a:spLocks noGrp="1"/>
          </p:cNvSpPr>
          <p:nvPr>
            <p:ph type="sldNum" sz="quarter" idx="10"/>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Gill Sans MT" panose="020B0502020104020203"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9pPr>
          </a:lstStyle>
          <a:p>
            <a:pPr>
              <a:spcBef>
                <a:spcPct val="0"/>
              </a:spcBef>
              <a:buFontTx/>
              <a:buNone/>
            </a:pPr>
            <a:fld id="{8E0AEB4F-8D61-461B-B5E9-2B6BD3DE83C7}" type="slidenum">
              <a:rPr lang="en-US" altLang="en-US" sz="1200" smtClean="0"/>
              <a:pPr>
                <a:spcBef>
                  <a:spcPct val="0"/>
                </a:spcBef>
                <a:buFontTx/>
                <a:buNone/>
              </a:pPr>
              <a:t>56</a:t>
            </a:fld>
            <a:endParaRPr lang="en-US" altLang="en-US" sz="1200" smtClean="0"/>
          </a:p>
        </p:txBody>
      </p:sp>
      <p:sp>
        <p:nvSpPr>
          <p:cNvPr id="2" name="TextBox 1"/>
          <p:cNvSpPr txBox="1"/>
          <p:nvPr/>
        </p:nvSpPr>
        <p:spPr>
          <a:xfrm>
            <a:off x="1403350" y="1400175"/>
            <a:ext cx="6421438" cy="1200150"/>
          </a:xfrm>
          <a:prstGeom prst="rect">
            <a:avLst/>
          </a:prstGeom>
          <a:solidFill>
            <a:schemeClr val="tx1"/>
          </a:solidFill>
        </p:spPr>
        <p:txBody>
          <a:bodyPr>
            <a:spAutoFit/>
          </a:bodyPr>
          <a:lstStyle/>
          <a:p>
            <a:pPr algn="ctr">
              <a:defRPr/>
            </a:pPr>
            <a:r>
              <a:rPr lang="en-US" sz="2400" dirty="0">
                <a:solidFill>
                  <a:srgbClr val="FFB310"/>
                </a:solidFill>
                <a:latin typeface="Gill Sans MT" panose="020B0502020104020203" pitchFamily="34" charset="0"/>
              </a:rPr>
              <a:t>“Network of </a:t>
            </a:r>
            <a:r>
              <a:rPr lang="en-US" sz="2400" i="1" dirty="0">
                <a:solidFill>
                  <a:srgbClr val="FFB310"/>
                </a:solidFill>
                <a:effectLst>
                  <a:outerShdw blurRad="38100" dist="38100" dir="2700000" algn="tl">
                    <a:srgbClr val="000000">
                      <a:alpha val="43137"/>
                    </a:srgbClr>
                  </a:outerShdw>
                </a:effectLst>
                <a:latin typeface="Gill Sans MT" panose="020B0502020104020203" pitchFamily="34" charset="0"/>
              </a:rPr>
              <a:t>physical objects </a:t>
            </a:r>
            <a:r>
              <a:rPr lang="en-US" sz="2400" dirty="0">
                <a:solidFill>
                  <a:srgbClr val="FFB310"/>
                </a:solidFill>
                <a:latin typeface="Gill Sans MT" panose="020B0502020104020203" pitchFamily="34" charset="0"/>
              </a:rPr>
              <a:t>with the capability of communicating with associated smart connected devices wither directly or via the internet”</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p:txBody>
          <a:bodyPr/>
          <a:lstStyle/>
          <a:p>
            <a:r>
              <a:rPr lang="en-US" altLang="en-US" smtClean="0"/>
              <a:t>Internet of Everything</a:t>
            </a:r>
          </a:p>
        </p:txBody>
      </p:sp>
      <p:sp>
        <p:nvSpPr>
          <p:cNvPr id="19459" name="Content Placeholder 2"/>
          <p:cNvSpPr>
            <a:spLocks noGrp="1"/>
          </p:cNvSpPr>
          <p:nvPr>
            <p:ph idx="1"/>
          </p:nvPr>
        </p:nvSpPr>
        <p:spPr>
          <a:xfrm>
            <a:off x="457200" y="1409700"/>
            <a:ext cx="8229600" cy="4525963"/>
          </a:xfrm>
        </p:spPr>
        <p:txBody>
          <a:bodyPr/>
          <a:lstStyle/>
          <a:p>
            <a:pPr>
              <a:defRPr/>
            </a:pPr>
            <a:r>
              <a:rPr lang="en-US" altLang="en-US" dirty="0" err="1" smtClean="0"/>
              <a:t>IoT</a:t>
            </a:r>
            <a:r>
              <a:rPr lang="en-US" altLang="en-US" dirty="0" smtClean="0"/>
              <a:t> has evolved:</a:t>
            </a:r>
          </a:p>
          <a:p>
            <a:pPr lvl="1">
              <a:defRPr/>
            </a:pPr>
            <a:r>
              <a:rPr lang="en-US" altLang="en-US" dirty="0" smtClean="0"/>
              <a:t>Personalized to a user</a:t>
            </a:r>
          </a:p>
          <a:p>
            <a:pPr lvl="1">
              <a:defRPr/>
            </a:pPr>
            <a:r>
              <a:rPr lang="en-US" altLang="en-US" dirty="0" smtClean="0"/>
              <a:t>Capability to share sensitive data</a:t>
            </a:r>
          </a:p>
          <a:p>
            <a:pPr lvl="1">
              <a:defRPr/>
            </a:pPr>
            <a:r>
              <a:rPr lang="en-US" altLang="en-US" dirty="0" smtClean="0"/>
              <a:t>Capability to communicate with similar </a:t>
            </a:r>
            <a:r>
              <a:rPr lang="en-US" altLang="en-US" dirty="0" err="1" smtClean="0"/>
              <a:t>IoT</a:t>
            </a:r>
            <a:r>
              <a:rPr lang="en-US" altLang="en-US" dirty="0" smtClean="0"/>
              <a:t>-based devices</a:t>
            </a:r>
          </a:p>
          <a:p>
            <a:pPr marL="457200" lvl="1" indent="0">
              <a:buFont typeface="Arial" panose="020B0604020202020204" pitchFamily="34" charset="0"/>
              <a:buNone/>
              <a:defRPr/>
            </a:pPr>
            <a:endParaRPr lang="en-US" altLang="en-US" dirty="0" smtClean="0"/>
          </a:p>
          <a:p>
            <a:pPr>
              <a:defRPr/>
            </a:pPr>
            <a:r>
              <a:rPr lang="en-US" altLang="en-US" dirty="0" smtClean="0"/>
              <a:t>Internet of Everything (IoE)</a:t>
            </a:r>
          </a:p>
          <a:p>
            <a:pPr lvl="1">
              <a:defRPr/>
            </a:pPr>
            <a:r>
              <a:rPr lang="en-US" altLang="en-US" dirty="0" smtClean="0"/>
              <a:t>“bringing together people, process, data and “things” to make networked connections more relevant and valuable”</a:t>
            </a:r>
          </a:p>
        </p:txBody>
      </p:sp>
      <p:sp>
        <p:nvSpPr>
          <p:cNvPr id="20484" name="Slide Number Placeholder 3"/>
          <p:cNvSpPr>
            <a:spLocks noGrp="1"/>
          </p:cNvSpPr>
          <p:nvPr>
            <p:ph type="sldNum" sz="quarter" idx="10"/>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Gill Sans MT" panose="020B0502020104020203"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9pPr>
          </a:lstStyle>
          <a:p>
            <a:pPr>
              <a:spcBef>
                <a:spcPct val="0"/>
              </a:spcBef>
              <a:buFontTx/>
              <a:buNone/>
            </a:pPr>
            <a:fld id="{503C4AAC-B033-431F-B1E4-72627BBFC4AF}" type="slidenum">
              <a:rPr lang="en-US" altLang="en-US" sz="1200" smtClean="0"/>
              <a:pPr>
                <a:spcBef>
                  <a:spcPct val="0"/>
                </a:spcBef>
                <a:buFontTx/>
                <a:buNone/>
              </a:pPr>
              <a:t>57</a:t>
            </a:fld>
            <a:endParaRPr lang="en-US" altLang="en-US" sz="1200" smtClean="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p:txBody>
          <a:bodyPr/>
          <a:lstStyle/>
          <a:p>
            <a:r>
              <a:rPr lang="en-US" altLang="en-US" smtClean="0"/>
              <a:t>Big Data</a:t>
            </a:r>
          </a:p>
        </p:txBody>
      </p:sp>
      <p:sp>
        <p:nvSpPr>
          <p:cNvPr id="22531" name="Content Placeholder 2"/>
          <p:cNvSpPr>
            <a:spLocks noGrp="1"/>
          </p:cNvSpPr>
          <p:nvPr>
            <p:ph idx="1"/>
          </p:nvPr>
        </p:nvSpPr>
        <p:spPr>
          <a:xfrm>
            <a:off x="457200" y="2527300"/>
            <a:ext cx="8435975" cy="3863975"/>
          </a:xfrm>
        </p:spPr>
        <p:txBody>
          <a:bodyPr/>
          <a:lstStyle/>
          <a:p>
            <a:r>
              <a:rPr lang="en-US" altLang="en-US" smtClean="0">
                <a:solidFill>
                  <a:srgbClr val="00B050"/>
                </a:solidFill>
              </a:rPr>
              <a:t>KPMG:</a:t>
            </a:r>
            <a:r>
              <a:rPr lang="en-US" altLang="en-US" smtClean="0"/>
              <a:t> ~30% increase in digital data explosion from 2011 – 2012.</a:t>
            </a:r>
          </a:p>
          <a:p>
            <a:pPr lvl="1"/>
            <a:r>
              <a:rPr lang="en-US" altLang="en-US" smtClean="0"/>
              <a:t>Data storage requirement estimated to increase to 35 Zettabytes(ZB) by 2020.</a:t>
            </a:r>
          </a:p>
          <a:p>
            <a:r>
              <a:rPr lang="en-US" altLang="en-US" smtClean="0">
                <a:solidFill>
                  <a:srgbClr val="00B050"/>
                </a:solidFill>
              </a:rPr>
              <a:t>Cisco:</a:t>
            </a:r>
            <a:r>
              <a:rPr lang="en-US" altLang="en-US" b="1" smtClean="0"/>
              <a:t> </a:t>
            </a:r>
            <a:r>
              <a:rPr lang="en-US" altLang="en-US" smtClean="0"/>
              <a:t>Annual global data center IP traffic will reach 8.6 ZB by the end of 2018. </a:t>
            </a:r>
          </a:p>
          <a:p>
            <a:pPr lvl="1"/>
            <a:r>
              <a:rPr lang="en-US" altLang="en-US" smtClean="0"/>
              <a:t>~$14.4 trillion market value availability for IoE-based devices. </a:t>
            </a:r>
          </a:p>
          <a:p>
            <a:pPr lvl="1"/>
            <a:r>
              <a:rPr lang="en-US" altLang="en-US" smtClean="0"/>
              <a:t>Global data created by IoE will reach 403 ZB/ year by 2018</a:t>
            </a:r>
          </a:p>
        </p:txBody>
      </p:sp>
      <p:sp>
        <p:nvSpPr>
          <p:cNvPr id="22532" name="Slide Number Placeholder 3"/>
          <p:cNvSpPr>
            <a:spLocks noGrp="1"/>
          </p:cNvSpPr>
          <p:nvPr>
            <p:ph type="sldNum" sz="quarter" idx="10"/>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Gill Sans MT" panose="020B0502020104020203"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9pPr>
          </a:lstStyle>
          <a:p>
            <a:pPr>
              <a:spcBef>
                <a:spcPct val="0"/>
              </a:spcBef>
              <a:buFontTx/>
              <a:buNone/>
            </a:pPr>
            <a:fld id="{88D5361D-25A9-4F29-A8DD-D62F6F0F6D00}" type="slidenum">
              <a:rPr lang="en-US" altLang="en-US" sz="1200" smtClean="0"/>
              <a:pPr>
                <a:spcBef>
                  <a:spcPct val="0"/>
                </a:spcBef>
                <a:buFontTx/>
                <a:buNone/>
              </a:pPr>
              <a:t>58</a:t>
            </a:fld>
            <a:endParaRPr lang="en-US" altLang="en-US" sz="1200" smtClean="0"/>
          </a:p>
        </p:txBody>
      </p:sp>
      <p:sp>
        <p:nvSpPr>
          <p:cNvPr id="22533" name="TextBox 4"/>
          <p:cNvSpPr txBox="1">
            <a:spLocks noChangeArrowheads="1"/>
          </p:cNvSpPr>
          <p:nvPr/>
        </p:nvSpPr>
        <p:spPr bwMode="auto">
          <a:xfrm>
            <a:off x="1308100" y="1347788"/>
            <a:ext cx="6677025" cy="831850"/>
          </a:xfrm>
          <a:prstGeom prst="rect">
            <a:avLst/>
          </a:prstGeom>
          <a:solidFill>
            <a:schemeClr val="tx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Gill Sans MT" panose="020B0502020104020203"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9pPr>
          </a:lstStyle>
          <a:p>
            <a:pPr algn="ctr">
              <a:spcBef>
                <a:spcPct val="0"/>
              </a:spcBef>
              <a:buFontTx/>
              <a:buNone/>
            </a:pPr>
            <a:r>
              <a:rPr lang="en-US" altLang="en-US" sz="2400">
                <a:solidFill>
                  <a:srgbClr val="FFB310"/>
                </a:solidFill>
              </a:rPr>
              <a:t>“Data which exceeds the capacity of capability of current or conventional methods and systems”</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p:nvPr>
        </p:nvSpPr>
        <p:spPr/>
        <p:txBody>
          <a:bodyPr/>
          <a:lstStyle/>
          <a:p>
            <a:r>
              <a:rPr lang="en-US" altLang="en-US" smtClean="0"/>
              <a:t>Cloud Computing</a:t>
            </a:r>
          </a:p>
        </p:txBody>
      </p:sp>
      <p:sp>
        <p:nvSpPr>
          <p:cNvPr id="23555" name="Content Placeholder 2"/>
          <p:cNvSpPr>
            <a:spLocks noGrp="1"/>
          </p:cNvSpPr>
          <p:nvPr>
            <p:ph idx="1"/>
          </p:nvPr>
        </p:nvSpPr>
        <p:spPr>
          <a:xfrm>
            <a:off x="404813" y="3098800"/>
            <a:ext cx="8334375" cy="2414588"/>
          </a:xfrm>
        </p:spPr>
        <p:txBody>
          <a:bodyPr/>
          <a:lstStyle/>
          <a:p>
            <a:r>
              <a:rPr lang="en-US" altLang="en-US" smtClean="0"/>
              <a:t>Considered to be an effective solution to the Big Data problem.</a:t>
            </a:r>
          </a:p>
          <a:p>
            <a:pPr lvl="1"/>
            <a:r>
              <a:rPr lang="en-US" altLang="en-US" smtClean="0"/>
              <a:t>RainStor, Hadoop, QlikView, Cloudera,  Acunu and more</a:t>
            </a:r>
          </a:p>
          <a:p>
            <a:r>
              <a:rPr lang="en-US" altLang="en-US" smtClean="0"/>
              <a:t>Centralized data model for large quantity storage.</a:t>
            </a:r>
          </a:p>
          <a:p>
            <a:r>
              <a:rPr lang="en-US" altLang="en-US" smtClean="0"/>
              <a:t>IoTs being “smart” do not require large data centers.</a:t>
            </a:r>
          </a:p>
        </p:txBody>
      </p:sp>
      <p:sp>
        <p:nvSpPr>
          <p:cNvPr id="23556" name="Slide Number Placeholder 3"/>
          <p:cNvSpPr>
            <a:spLocks noGrp="1"/>
          </p:cNvSpPr>
          <p:nvPr>
            <p:ph type="sldNum" sz="quarter" idx="10"/>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Gill Sans MT" panose="020B0502020104020203"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9pPr>
          </a:lstStyle>
          <a:p>
            <a:pPr>
              <a:spcBef>
                <a:spcPct val="0"/>
              </a:spcBef>
              <a:buFontTx/>
              <a:buNone/>
            </a:pPr>
            <a:fld id="{BCD4231D-D53F-4736-855B-FE22C0A3A846}" type="slidenum">
              <a:rPr lang="en-US" altLang="en-US" sz="1200" smtClean="0"/>
              <a:pPr>
                <a:spcBef>
                  <a:spcPct val="0"/>
                </a:spcBef>
                <a:buFontTx/>
                <a:buNone/>
              </a:pPr>
              <a:t>59</a:t>
            </a:fld>
            <a:endParaRPr lang="en-US" altLang="en-US" sz="1200" smtClean="0"/>
          </a:p>
        </p:txBody>
      </p:sp>
      <p:sp>
        <p:nvSpPr>
          <p:cNvPr id="23557" name="TextBox 4"/>
          <p:cNvSpPr txBox="1">
            <a:spLocks noChangeArrowheads="1"/>
          </p:cNvSpPr>
          <p:nvPr/>
        </p:nvSpPr>
        <p:spPr bwMode="auto">
          <a:xfrm>
            <a:off x="1020763" y="1284288"/>
            <a:ext cx="7251700" cy="1323975"/>
          </a:xfrm>
          <a:prstGeom prst="rect">
            <a:avLst/>
          </a:prstGeom>
          <a:solidFill>
            <a:schemeClr val="tx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Gill Sans MT" panose="020B0502020104020203"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9pPr>
          </a:lstStyle>
          <a:p>
            <a:pPr algn="ctr">
              <a:spcBef>
                <a:spcPct val="0"/>
              </a:spcBef>
              <a:buFontTx/>
              <a:buNone/>
            </a:pPr>
            <a:r>
              <a:rPr lang="en-US" altLang="en-US" sz="2000">
                <a:solidFill>
                  <a:srgbClr val="FFB310"/>
                </a:solidFill>
              </a:rPr>
              <a:t>“Enabling ubiquitous, convenient, on-demand network access to shared pool of configurable computing resources that can be rapidly provisioned and released with minimal management effort or service provider interaction.”</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Related Work – Fog Computing</a:t>
            </a:r>
            <a:endParaRPr lang="en-US" dirty="0"/>
          </a:p>
        </p:txBody>
      </p:sp>
      <p:sp>
        <p:nvSpPr>
          <p:cNvPr id="3" name="Content Placeholder 2"/>
          <p:cNvSpPr>
            <a:spLocks noGrp="1"/>
          </p:cNvSpPr>
          <p:nvPr>
            <p:ph idx="1"/>
          </p:nvPr>
        </p:nvSpPr>
        <p:spPr>
          <a:xfrm>
            <a:off x="457200" y="1385281"/>
            <a:ext cx="8229600" cy="3546483"/>
          </a:xfrm>
        </p:spPr>
        <p:txBody>
          <a:bodyPr/>
          <a:lstStyle/>
          <a:p>
            <a:r>
              <a:rPr lang="en-US" dirty="0" smtClean="0"/>
              <a:t>Computing paradigm proposed by Cisco.</a:t>
            </a:r>
          </a:p>
          <a:p>
            <a:r>
              <a:rPr lang="en-US" dirty="0" smtClean="0"/>
              <a:t>Proposed 3 unique layers in the Fog architecture.</a:t>
            </a:r>
          </a:p>
          <a:p>
            <a:r>
              <a:rPr lang="en-US" dirty="0" smtClean="0"/>
              <a:t>Presented use-case scenarios primarily focusing on Smart Transportation System and Wind Energy.</a:t>
            </a:r>
          </a:p>
          <a:p>
            <a:r>
              <a:rPr lang="en-US" dirty="0" smtClean="0"/>
              <a:t>Failed to take into consideration certain security criteria</a:t>
            </a:r>
          </a:p>
          <a:p>
            <a:pPr lvl="1"/>
            <a:r>
              <a:rPr lang="en-US" dirty="0" smtClean="0"/>
              <a:t>Proposed a very abstract </a:t>
            </a:r>
            <a:r>
              <a:rPr lang="en-US" dirty="0"/>
              <a:t>p</a:t>
            </a:r>
            <a:r>
              <a:rPr lang="en-US" dirty="0" smtClean="0"/>
              <a:t>olicy management framework.</a:t>
            </a:r>
          </a:p>
          <a:p>
            <a:pPr marL="0" indent="0">
              <a:buNone/>
            </a:pPr>
            <a:endParaRPr lang="en-US" dirty="0"/>
          </a:p>
        </p:txBody>
      </p:sp>
      <p:sp>
        <p:nvSpPr>
          <p:cNvPr id="4" name="Slide Number Placeholder 3"/>
          <p:cNvSpPr>
            <a:spLocks noGrp="1"/>
          </p:cNvSpPr>
          <p:nvPr>
            <p:ph type="sldNum" sz="quarter" idx="10"/>
          </p:nvPr>
        </p:nvSpPr>
        <p:spPr/>
        <p:txBody>
          <a:bodyPr/>
          <a:lstStyle/>
          <a:p>
            <a:pPr>
              <a:defRPr/>
            </a:pPr>
            <a:fld id="{4F012910-E2F8-4267-9587-92DF3F9540D5}" type="slidenum">
              <a:rPr lang="en-US" altLang="en-US" smtClean="0"/>
              <a:pPr>
                <a:defRPr/>
              </a:pPr>
              <a:t>6</a:t>
            </a:fld>
            <a:endParaRPr lang="en-US" altLang="en-US" dirty="0"/>
          </a:p>
        </p:txBody>
      </p:sp>
      <p:sp>
        <p:nvSpPr>
          <p:cNvPr id="5" name="TextBox 4"/>
          <p:cNvSpPr txBox="1"/>
          <p:nvPr/>
        </p:nvSpPr>
        <p:spPr>
          <a:xfrm>
            <a:off x="457200" y="5303743"/>
            <a:ext cx="7366000" cy="738664"/>
          </a:xfrm>
          <a:prstGeom prst="rect">
            <a:avLst/>
          </a:prstGeom>
          <a:noFill/>
        </p:spPr>
        <p:txBody>
          <a:bodyPr wrap="square" rtlCol="0">
            <a:spAutoFit/>
          </a:bodyPr>
          <a:lstStyle/>
          <a:p>
            <a:r>
              <a:rPr lang="en-US" sz="1400" dirty="0" err="1">
                <a:latin typeface="Gill Sans MT" panose="020B0502020104020203" pitchFamily="34" charset="0"/>
              </a:rPr>
              <a:t>Bonomi</a:t>
            </a:r>
            <a:r>
              <a:rPr lang="en-US" sz="1400" dirty="0">
                <a:latin typeface="Gill Sans MT" panose="020B0502020104020203" pitchFamily="34" charset="0"/>
              </a:rPr>
              <a:t>, F., </a:t>
            </a:r>
            <a:r>
              <a:rPr lang="en-US" sz="1400" dirty="0" err="1">
                <a:latin typeface="Gill Sans MT" panose="020B0502020104020203" pitchFamily="34" charset="0"/>
              </a:rPr>
              <a:t>Milito</a:t>
            </a:r>
            <a:r>
              <a:rPr lang="en-US" sz="1400" dirty="0">
                <a:latin typeface="Gill Sans MT" panose="020B0502020104020203" pitchFamily="34" charset="0"/>
              </a:rPr>
              <a:t>, R., Zhu, J., &amp; </a:t>
            </a:r>
            <a:r>
              <a:rPr lang="en-US" sz="1400" dirty="0" err="1">
                <a:latin typeface="Gill Sans MT" panose="020B0502020104020203" pitchFamily="34" charset="0"/>
              </a:rPr>
              <a:t>Addepalli</a:t>
            </a:r>
            <a:r>
              <a:rPr lang="en-US" sz="1400" dirty="0">
                <a:latin typeface="Gill Sans MT" panose="020B0502020104020203" pitchFamily="34" charset="0"/>
              </a:rPr>
              <a:t>, S. (2012, August). Fog computing and its role in the internet of things. In </a:t>
            </a:r>
            <a:r>
              <a:rPr lang="en-US" sz="1400" i="1" dirty="0">
                <a:latin typeface="Gill Sans MT" panose="020B0502020104020203" pitchFamily="34" charset="0"/>
              </a:rPr>
              <a:t>Proceedings of the first edition of the MCC workshop on Mobile cloud computing</a:t>
            </a:r>
            <a:r>
              <a:rPr lang="en-US" sz="1400" dirty="0">
                <a:latin typeface="Gill Sans MT" panose="020B0502020104020203" pitchFamily="34" charset="0"/>
              </a:rPr>
              <a:t> (pp. 13-16). ACM.</a:t>
            </a:r>
          </a:p>
        </p:txBody>
      </p:sp>
    </p:spTree>
    <p:extLst>
      <p:ext uri="{BB962C8B-B14F-4D97-AF65-F5344CB8AC3E}">
        <p14:creationId xmlns:p14="http://schemas.microsoft.com/office/powerpoint/2010/main" val="22002468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p:txBody>
          <a:bodyPr/>
          <a:lstStyle/>
          <a:p>
            <a:r>
              <a:rPr lang="en-US" altLang="en-US" smtClean="0"/>
              <a:t>The Cloud Conundrum</a:t>
            </a:r>
          </a:p>
        </p:txBody>
      </p:sp>
      <p:sp>
        <p:nvSpPr>
          <p:cNvPr id="25603" name="Content Placeholder 2"/>
          <p:cNvSpPr>
            <a:spLocks noGrp="1"/>
          </p:cNvSpPr>
          <p:nvPr>
            <p:ph idx="1"/>
          </p:nvPr>
        </p:nvSpPr>
        <p:spPr>
          <a:xfrm>
            <a:off x="457200" y="1417638"/>
            <a:ext cx="8229600" cy="4525962"/>
          </a:xfrm>
        </p:spPr>
        <p:txBody>
          <a:bodyPr/>
          <a:lstStyle/>
          <a:p>
            <a:r>
              <a:rPr lang="en-US" altLang="en-US" smtClean="0"/>
              <a:t>Current Cloud models are centralized.</a:t>
            </a:r>
          </a:p>
          <a:p>
            <a:pPr lvl="1"/>
            <a:r>
              <a:rPr lang="en-US" altLang="en-US" smtClean="0"/>
              <a:t>IoTs require a decentralized approach to data analysis and aggregation.</a:t>
            </a:r>
          </a:p>
          <a:p>
            <a:r>
              <a:rPr lang="en-US" altLang="en-US" smtClean="0"/>
              <a:t>A paradigm is required that would sit between smart devices and the cloud data centers.</a:t>
            </a:r>
          </a:p>
          <a:p>
            <a:r>
              <a:rPr lang="en-US" altLang="en-US" smtClean="0"/>
              <a:t>A paradigm with the capability to sit at the “edge-of-the-network”.</a:t>
            </a:r>
          </a:p>
          <a:p>
            <a:pPr lvl="1"/>
            <a:r>
              <a:rPr lang="en-US" altLang="en-US" smtClean="0"/>
              <a:t>Geo-distribution, mobility and low-latency are few key requirements for such a computing paradigm.</a:t>
            </a:r>
          </a:p>
        </p:txBody>
      </p:sp>
      <p:sp>
        <p:nvSpPr>
          <p:cNvPr id="25604" name="Slide Number Placeholder 3"/>
          <p:cNvSpPr>
            <a:spLocks noGrp="1"/>
          </p:cNvSpPr>
          <p:nvPr>
            <p:ph type="sldNum" sz="quarter" idx="10"/>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Gill Sans MT" panose="020B0502020104020203"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9pPr>
          </a:lstStyle>
          <a:p>
            <a:pPr>
              <a:spcBef>
                <a:spcPct val="0"/>
              </a:spcBef>
              <a:buFontTx/>
              <a:buNone/>
            </a:pPr>
            <a:fld id="{FADFE4F2-1456-403B-B327-F50C0EBEEB82}" type="slidenum">
              <a:rPr lang="en-US" altLang="en-US" sz="1200" smtClean="0"/>
              <a:pPr>
                <a:spcBef>
                  <a:spcPct val="0"/>
                </a:spcBef>
                <a:buFontTx/>
                <a:buNone/>
              </a:pPr>
              <a:t>60</a:t>
            </a:fld>
            <a:endParaRPr lang="en-US" altLang="en-US" sz="1200" smtClean="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Title 1"/>
          <p:cNvSpPr>
            <a:spLocks noGrp="1"/>
          </p:cNvSpPr>
          <p:nvPr>
            <p:ph type="title"/>
          </p:nvPr>
        </p:nvSpPr>
        <p:spPr/>
        <p:txBody>
          <a:bodyPr/>
          <a:lstStyle/>
          <a:p>
            <a:r>
              <a:rPr lang="en-US" altLang="en-US" smtClean="0"/>
              <a:t>GORE and IoT</a:t>
            </a:r>
          </a:p>
        </p:txBody>
      </p:sp>
      <p:sp>
        <p:nvSpPr>
          <p:cNvPr id="99331" name="Content Placeholder 2"/>
          <p:cNvSpPr>
            <a:spLocks noGrp="1"/>
          </p:cNvSpPr>
          <p:nvPr>
            <p:ph idx="1"/>
          </p:nvPr>
        </p:nvSpPr>
        <p:spPr>
          <a:xfrm>
            <a:off x="457200" y="1233488"/>
            <a:ext cx="8229600" cy="4525962"/>
          </a:xfrm>
        </p:spPr>
        <p:txBody>
          <a:bodyPr/>
          <a:lstStyle/>
          <a:p>
            <a:r>
              <a:rPr lang="en-US" altLang="en-US" smtClean="0">
                <a:solidFill>
                  <a:schemeClr val="tx2"/>
                </a:solidFill>
              </a:rPr>
              <a:t>IoT</a:t>
            </a:r>
            <a:r>
              <a:rPr lang="en-US" altLang="en-US" smtClean="0"/>
              <a:t> create a data explosion- </a:t>
            </a:r>
            <a:r>
              <a:rPr lang="en-US" altLang="en-US" smtClean="0">
                <a:solidFill>
                  <a:schemeClr val="accent2"/>
                </a:solidFill>
              </a:rPr>
              <a:t>Big Data</a:t>
            </a:r>
            <a:r>
              <a:rPr lang="en-US" altLang="en-US" smtClean="0"/>
              <a:t>.</a:t>
            </a:r>
          </a:p>
          <a:p>
            <a:r>
              <a:rPr lang="en-US" altLang="en-US" smtClean="0">
                <a:solidFill>
                  <a:srgbClr val="00B050"/>
                </a:solidFill>
              </a:rPr>
              <a:t>Big Data problem</a:t>
            </a:r>
            <a:r>
              <a:rPr lang="en-US" altLang="en-US" smtClean="0"/>
              <a:t>: large quantitative and analytical aggregation requirements with higher wait times. </a:t>
            </a:r>
          </a:p>
          <a:p>
            <a:pPr lvl="1"/>
            <a:r>
              <a:rPr lang="en-US" altLang="en-US" smtClean="0"/>
              <a:t>Creates hindrance for real-time data aggregation and robust communication support. </a:t>
            </a:r>
          </a:p>
          <a:p>
            <a:r>
              <a:rPr lang="en-US" altLang="en-US" smtClean="0"/>
              <a:t>Utilizing </a:t>
            </a:r>
            <a:r>
              <a:rPr lang="en-US" altLang="en-US" smtClean="0">
                <a:solidFill>
                  <a:srgbClr val="00B0F0"/>
                </a:solidFill>
              </a:rPr>
              <a:t>GORE paradigm</a:t>
            </a:r>
            <a:r>
              <a:rPr lang="en-US" altLang="en-US" smtClean="0"/>
              <a:t>:</a:t>
            </a:r>
          </a:p>
          <a:p>
            <a:pPr lvl="1"/>
            <a:r>
              <a:rPr lang="en-US" altLang="en-US" smtClean="0"/>
              <a:t>realization of near real-time response, through distributive localized systems is achieved for IoTs interacting in this interoperable system.</a:t>
            </a:r>
          </a:p>
          <a:p>
            <a:endParaRPr lang="en-US" altLang="en-US" smtClean="0"/>
          </a:p>
        </p:txBody>
      </p:sp>
      <p:sp>
        <p:nvSpPr>
          <p:cNvPr id="99332" name="Slide Number Placeholder 3"/>
          <p:cNvSpPr>
            <a:spLocks noGrp="1"/>
          </p:cNvSpPr>
          <p:nvPr>
            <p:ph type="sldNum" sz="quarter" idx="10"/>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Gill Sans MT" panose="020B0502020104020203"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9pPr>
          </a:lstStyle>
          <a:p>
            <a:pPr>
              <a:spcBef>
                <a:spcPct val="0"/>
              </a:spcBef>
              <a:buFontTx/>
              <a:buNone/>
            </a:pPr>
            <a:fld id="{4592BAA7-D41A-473D-B6E2-FD0CC536D28C}" type="slidenum">
              <a:rPr lang="en-US" altLang="en-US" sz="1200" smtClean="0"/>
              <a:pPr>
                <a:spcBef>
                  <a:spcPct val="0"/>
                </a:spcBef>
                <a:buFontTx/>
                <a:buNone/>
              </a:pPr>
              <a:t>61</a:t>
            </a:fld>
            <a:endParaRPr lang="en-US" altLang="en-US" sz="1200" smtClean="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p:cNvSpPr>
            <a:spLocks noGrp="1"/>
          </p:cNvSpPr>
          <p:nvPr>
            <p:ph type="title"/>
          </p:nvPr>
        </p:nvSpPr>
        <p:spPr/>
        <p:txBody>
          <a:bodyPr/>
          <a:lstStyle/>
          <a:p>
            <a:r>
              <a:rPr lang="en-US" altLang="en-US" smtClean="0"/>
              <a:t>GORE vs Cloud</a:t>
            </a:r>
          </a:p>
        </p:txBody>
      </p:sp>
      <p:sp>
        <p:nvSpPr>
          <p:cNvPr id="3" name="Content Placeholder 2"/>
          <p:cNvSpPr>
            <a:spLocks noGrp="1"/>
          </p:cNvSpPr>
          <p:nvPr>
            <p:ph idx="1"/>
          </p:nvPr>
        </p:nvSpPr>
        <p:spPr>
          <a:xfrm>
            <a:off x="457200" y="1233488"/>
            <a:ext cx="8405813" cy="4525962"/>
          </a:xfrm>
        </p:spPr>
        <p:txBody>
          <a:bodyPr/>
          <a:lstStyle/>
          <a:p>
            <a:pPr>
              <a:defRPr/>
            </a:pPr>
            <a:r>
              <a:rPr lang="en-US" sz="2400" dirty="0" smtClean="0">
                <a:solidFill>
                  <a:srgbClr val="0070C0"/>
                </a:solidFill>
              </a:rPr>
              <a:t>Tiered organization</a:t>
            </a:r>
            <a:r>
              <a:rPr lang="en-US" sz="2400" dirty="0" smtClean="0"/>
              <a:t> in multi-tenant environment.</a:t>
            </a:r>
          </a:p>
          <a:p>
            <a:pPr>
              <a:defRPr/>
            </a:pPr>
            <a:r>
              <a:rPr lang="en-US" sz="2400" dirty="0" smtClean="0">
                <a:solidFill>
                  <a:srgbClr val="00B050"/>
                </a:solidFill>
              </a:rPr>
              <a:t>Hierarchical management</a:t>
            </a:r>
            <a:r>
              <a:rPr lang="en-US" sz="2400" dirty="0" smtClean="0"/>
              <a:t>, supporting inter-operable distributed computing environments.</a:t>
            </a:r>
          </a:p>
          <a:p>
            <a:pPr>
              <a:defRPr/>
            </a:pPr>
            <a:r>
              <a:rPr lang="en-US" sz="2400" dirty="0">
                <a:solidFill>
                  <a:srgbClr val="7030A0"/>
                </a:solidFill>
              </a:rPr>
              <a:t>Geo-distribution</a:t>
            </a:r>
            <a:r>
              <a:rPr lang="en-US" sz="2400" dirty="0"/>
              <a:t> of computational power with extensive focus on service localization</a:t>
            </a:r>
            <a:r>
              <a:rPr lang="en-US" sz="2400" dirty="0" smtClean="0"/>
              <a:t>.</a:t>
            </a:r>
          </a:p>
          <a:p>
            <a:pPr>
              <a:defRPr/>
            </a:pPr>
            <a:r>
              <a:rPr lang="en-US" sz="2400" dirty="0" smtClean="0"/>
              <a:t>Distributed and expanded </a:t>
            </a:r>
            <a:r>
              <a:rPr lang="en-US" sz="2400" dirty="0" smtClean="0">
                <a:solidFill>
                  <a:srgbClr val="C00000"/>
                </a:solidFill>
              </a:rPr>
              <a:t>mobility model </a:t>
            </a:r>
            <a:r>
              <a:rPr lang="en-US" sz="2400" dirty="0" smtClean="0"/>
              <a:t>to enable geo-distributed computing capability.</a:t>
            </a:r>
          </a:p>
          <a:p>
            <a:pPr>
              <a:defRPr/>
            </a:pPr>
            <a:r>
              <a:rPr lang="en-US" sz="2400" dirty="0" smtClean="0">
                <a:solidFill>
                  <a:schemeClr val="accent2">
                    <a:lumMod val="75000"/>
                  </a:schemeClr>
                </a:solidFill>
              </a:rPr>
              <a:t>Orchestration layer </a:t>
            </a:r>
            <a:r>
              <a:rPr lang="en-US" sz="2400" dirty="0" smtClean="0"/>
              <a:t>supporting coordinated control in multi-tier architectural settings.</a:t>
            </a:r>
          </a:p>
          <a:p>
            <a:pPr>
              <a:defRPr/>
            </a:pPr>
            <a:r>
              <a:rPr lang="en-US" sz="2400" dirty="0" smtClean="0">
                <a:solidFill>
                  <a:srgbClr val="00B050"/>
                </a:solidFill>
              </a:rPr>
              <a:t>Real-time realizations</a:t>
            </a:r>
            <a:r>
              <a:rPr lang="en-US" sz="2400" dirty="0" smtClean="0"/>
              <a:t> with negligible latency.</a:t>
            </a:r>
          </a:p>
          <a:p>
            <a:pPr>
              <a:defRPr/>
            </a:pPr>
            <a:r>
              <a:rPr lang="en-US" sz="2400" dirty="0" smtClean="0">
                <a:solidFill>
                  <a:srgbClr val="990033"/>
                </a:solidFill>
              </a:rPr>
              <a:t>Distributed policy management</a:t>
            </a:r>
            <a:r>
              <a:rPr lang="en-US" sz="2400" dirty="0" smtClean="0"/>
              <a:t> frameworks involving multi-tier policy sets and rules.</a:t>
            </a:r>
          </a:p>
        </p:txBody>
      </p:sp>
      <p:sp>
        <p:nvSpPr>
          <p:cNvPr id="29700" name="Slide Number Placeholder 3"/>
          <p:cNvSpPr>
            <a:spLocks noGrp="1"/>
          </p:cNvSpPr>
          <p:nvPr>
            <p:ph type="sldNum" sz="quarter" idx="10"/>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Gill Sans MT" panose="020B0502020104020203"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9pPr>
          </a:lstStyle>
          <a:p>
            <a:pPr>
              <a:spcBef>
                <a:spcPct val="0"/>
              </a:spcBef>
              <a:buFontTx/>
              <a:buNone/>
            </a:pPr>
            <a:fld id="{00D41685-2D99-4776-B19C-D04460827B8E}" type="slidenum">
              <a:rPr lang="en-US" altLang="en-US" sz="1200" smtClean="0"/>
              <a:pPr>
                <a:spcBef>
                  <a:spcPct val="0"/>
                </a:spcBef>
                <a:buFontTx/>
                <a:buNone/>
              </a:pPr>
              <a:t>62</a:t>
            </a:fld>
            <a:endParaRPr lang="en-US" altLang="en-US" sz="1200" smtClean="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p:cNvSpPr>
            <a:spLocks noGrp="1"/>
          </p:cNvSpPr>
          <p:nvPr>
            <p:ph type="title"/>
          </p:nvPr>
        </p:nvSpPr>
        <p:spPr/>
        <p:txBody>
          <a:bodyPr/>
          <a:lstStyle/>
          <a:p>
            <a:r>
              <a:rPr lang="en-US" altLang="en-US" smtClean="0"/>
              <a:t>Applicability of GORE</a:t>
            </a:r>
          </a:p>
        </p:txBody>
      </p:sp>
      <p:sp>
        <p:nvSpPr>
          <p:cNvPr id="30723" name="Content Placeholder 2"/>
          <p:cNvSpPr>
            <a:spLocks noGrp="1"/>
          </p:cNvSpPr>
          <p:nvPr>
            <p:ph idx="1"/>
          </p:nvPr>
        </p:nvSpPr>
        <p:spPr>
          <a:xfrm>
            <a:off x="457200" y="1233488"/>
            <a:ext cx="8229600" cy="4525962"/>
          </a:xfrm>
        </p:spPr>
        <p:txBody>
          <a:bodyPr/>
          <a:lstStyle/>
          <a:p>
            <a:r>
              <a:rPr lang="en-US" altLang="en-US" smtClean="0">
                <a:solidFill>
                  <a:srgbClr val="00B050"/>
                </a:solidFill>
              </a:rPr>
              <a:t>Stakeholders:</a:t>
            </a:r>
          </a:p>
          <a:p>
            <a:pPr lvl="1"/>
            <a:r>
              <a:rPr lang="en-US" altLang="en-US" smtClean="0"/>
              <a:t>IoT device developers</a:t>
            </a:r>
          </a:p>
          <a:p>
            <a:pPr lvl="1"/>
            <a:r>
              <a:rPr lang="en-US" altLang="en-US" smtClean="0"/>
              <a:t>IoT frameworks, and ecosystems developers</a:t>
            </a:r>
          </a:p>
          <a:p>
            <a:pPr lvl="1"/>
            <a:r>
              <a:rPr lang="en-US" altLang="en-US" smtClean="0"/>
              <a:t>IoT application owners</a:t>
            </a:r>
          </a:p>
          <a:p>
            <a:r>
              <a:rPr lang="en-US" altLang="en-US" smtClean="0">
                <a:solidFill>
                  <a:srgbClr val="7030A0"/>
                </a:solidFill>
              </a:rPr>
              <a:t>Application Environments:</a:t>
            </a:r>
          </a:p>
          <a:p>
            <a:pPr lvl="1"/>
            <a:r>
              <a:rPr lang="en-US" altLang="en-US" smtClean="0">
                <a:solidFill>
                  <a:srgbClr val="00B0F0"/>
                </a:solidFill>
              </a:rPr>
              <a:t>Smart Transportation Systems</a:t>
            </a:r>
          </a:p>
          <a:p>
            <a:pPr lvl="1"/>
            <a:r>
              <a:rPr lang="en-US" altLang="en-US" smtClean="0"/>
              <a:t>Smart Cities</a:t>
            </a:r>
          </a:p>
          <a:p>
            <a:pPr lvl="1"/>
            <a:r>
              <a:rPr lang="en-US" altLang="en-US" smtClean="0"/>
              <a:t>Smart Buildings</a:t>
            </a:r>
          </a:p>
          <a:p>
            <a:pPr lvl="1"/>
            <a:r>
              <a:rPr lang="en-US" altLang="en-US" smtClean="0"/>
              <a:t>Smart Connected Vehicle</a:t>
            </a:r>
          </a:p>
          <a:p>
            <a:pPr lvl="1"/>
            <a:r>
              <a:rPr lang="en-US" altLang="en-US" smtClean="0"/>
              <a:t>Healthcare</a:t>
            </a:r>
          </a:p>
        </p:txBody>
      </p:sp>
      <p:sp>
        <p:nvSpPr>
          <p:cNvPr id="30724" name="Slide Number Placeholder 3"/>
          <p:cNvSpPr>
            <a:spLocks noGrp="1"/>
          </p:cNvSpPr>
          <p:nvPr>
            <p:ph type="sldNum" sz="quarter" idx="10"/>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Gill Sans MT" panose="020B0502020104020203"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9pPr>
          </a:lstStyle>
          <a:p>
            <a:pPr>
              <a:spcBef>
                <a:spcPct val="0"/>
              </a:spcBef>
              <a:buFontTx/>
              <a:buNone/>
            </a:pPr>
            <a:fld id="{F5FF8563-DAA4-4527-BBA1-242DF84E07BD}" type="slidenum">
              <a:rPr lang="en-US" altLang="en-US" sz="1200" smtClean="0"/>
              <a:pPr>
                <a:spcBef>
                  <a:spcPct val="0"/>
                </a:spcBef>
                <a:buFontTx/>
                <a:buNone/>
              </a:pPr>
              <a:t>63</a:t>
            </a:fld>
            <a:endParaRPr lang="en-US" altLang="en-US" sz="1200" smtClean="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p:cNvSpPr>
            <a:spLocks noGrp="1"/>
          </p:cNvSpPr>
          <p:nvPr>
            <p:ph type="title"/>
          </p:nvPr>
        </p:nvSpPr>
        <p:spPr/>
        <p:txBody>
          <a:bodyPr/>
          <a:lstStyle/>
          <a:p>
            <a:r>
              <a:rPr lang="en-US" altLang="en-US" smtClean="0"/>
              <a:t>Smart Transportation Systems</a:t>
            </a:r>
          </a:p>
        </p:txBody>
      </p:sp>
      <p:sp>
        <p:nvSpPr>
          <p:cNvPr id="31747" name="Content Placeholder 2"/>
          <p:cNvSpPr>
            <a:spLocks noGrp="1"/>
          </p:cNvSpPr>
          <p:nvPr>
            <p:ph idx="1"/>
          </p:nvPr>
        </p:nvSpPr>
        <p:spPr>
          <a:xfrm>
            <a:off x="457200" y="1247775"/>
            <a:ext cx="8229600" cy="4505325"/>
          </a:xfrm>
        </p:spPr>
        <p:txBody>
          <a:bodyPr/>
          <a:lstStyle/>
          <a:p>
            <a:r>
              <a:rPr lang="en-US" altLang="en-US" sz="2400" smtClean="0"/>
              <a:t>Intelligent and adaptive systems comprising of multiple components and real-time applications.</a:t>
            </a:r>
          </a:p>
          <a:p>
            <a:r>
              <a:rPr lang="en-US" altLang="en-US" sz="2400" smtClean="0"/>
              <a:t>Goal: </a:t>
            </a:r>
          </a:p>
          <a:p>
            <a:pPr lvl="1"/>
            <a:r>
              <a:rPr lang="en-US" altLang="en-US" sz="2000" i="1" smtClean="0"/>
              <a:t>Accommodate dynamic traffic changes and provide real-time services to commuters, thus creating a safe environment for travel.</a:t>
            </a:r>
          </a:p>
          <a:p>
            <a:r>
              <a:rPr lang="en-US" altLang="en-US" sz="2400" smtClean="0"/>
              <a:t>Components:</a:t>
            </a:r>
          </a:p>
          <a:p>
            <a:pPr lvl="1"/>
            <a:r>
              <a:rPr lang="en-US" altLang="en-US" sz="2000" smtClean="0"/>
              <a:t>Connected Vehicles</a:t>
            </a:r>
          </a:p>
          <a:p>
            <a:pPr lvl="1"/>
            <a:r>
              <a:rPr lang="en-US" altLang="en-US" sz="2000" smtClean="0"/>
              <a:t>Smart Traffic Lights</a:t>
            </a:r>
          </a:p>
          <a:p>
            <a:pPr lvl="1"/>
            <a:r>
              <a:rPr lang="en-US" altLang="en-US" sz="2000" smtClean="0"/>
              <a:t>Smart Phones (Pedestrians)</a:t>
            </a:r>
          </a:p>
          <a:p>
            <a:r>
              <a:rPr lang="en-US" altLang="en-US" sz="2400" smtClean="0"/>
              <a:t>Delivery Expectations: </a:t>
            </a:r>
          </a:p>
          <a:p>
            <a:pPr lvl="1"/>
            <a:r>
              <a:rPr lang="en-US" altLang="en-US" sz="2000" smtClean="0"/>
              <a:t>Low latency, dynamic provisioning, and on-demand access to applications</a:t>
            </a:r>
            <a:endParaRPr lang="en-US" altLang="en-US" smtClean="0"/>
          </a:p>
          <a:p>
            <a:endParaRPr lang="en-US" altLang="en-US" sz="2400" smtClean="0"/>
          </a:p>
          <a:p>
            <a:pPr lvl="1"/>
            <a:endParaRPr lang="en-US" altLang="en-US" sz="2000" smtClean="0"/>
          </a:p>
        </p:txBody>
      </p:sp>
      <p:sp>
        <p:nvSpPr>
          <p:cNvPr id="31748" name="Slide Number Placeholder 3"/>
          <p:cNvSpPr>
            <a:spLocks noGrp="1"/>
          </p:cNvSpPr>
          <p:nvPr>
            <p:ph type="sldNum" sz="quarter" idx="10"/>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Gill Sans MT" panose="020B0502020104020203"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9pPr>
          </a:lstStyle>
          <a:p>
            <a:pPr>
              <a:spcBef>
                <a:spcPct val="0"/>
              </a:spcBef>
              <a:buFontTx/>
              <a:buNone/>
            </a:pPr>
            <a:fld id="{413B817D-DAEF-449E-90C0-58CA5FF3FEE8}" type="slidenum">
              <a:rPr lang="en-US" altLang="en-US" sz="1200" smtClean="0"/>
              <a:pPr>
                <a:spcBef>
                  <a:spcPct val="0"/>
                </a:spcBef>
                <a:buFontTx/>
                <a:buNone/>
              </a:pPr>
              <a:t>64</a:t>
            </a:fld>
            <a:endParaRPr lang="en-US" altLang="en-US" sz="1200" smtClean="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Title 1"/>
          <p:cNvSpPr>
            <a:spLocks noGrp="1"/>
          </p:cNvSpPr>
          <p:nvPr>
            <p:ph type="title"/>
          </p:nvPr>
        </p:nvSpPr>
        <p:spPr/>
        <p:txBody>
          <a:bodyPr/>
          <a:lstStyle/>
          <a:p>
            <a:r>
              <a:rPr lang="en-US" altLang="en-US" smtClean="0"/>
              <a:t>Conflict Detection Algorithm</a:t>
            </a:r>
          </a:p>
        </p:txBody>
      </p:sp>
      <p:pic>
        <p:nvPicPr>
          <p:cNvPr id="102403"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2317750" y="1339850"/>
            <a:ext cx="4022725" cy="5153025"/>
          </a:xfrm>
        </p:spPr>
      </p:pic>
      <p:sp>
        <p:nvSpPr>
          <p:cNvPr id="102404" name="Slide Number Placeholder 3"/>
          <p:cNvSpPr>
            <a:spLocks noGrp="1"/>
          </p:cNvSpPr>
          <p:nvPr>
            <p:ph type="sldNum" sz="quarter" idx="10"/>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Gill Sans MT" panose="020B0502020104020203"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9pPr>
          </a:lstStyle>
          <a:p>
            <a:pPr>
              <a:spcBef>
                <a:spcPct val="0"/>
              </a:spcBef>
              <a:buFontTx/>
              <a:buNone/>
            </a:pPr>
            <a:fld id="{94EC6D8E-D51E-4159-9064-678EBD4F469A}" type="slidenum">
              <a:rPr lang="en-US" altLang="en-US" sz="1200" smtClean="0"/>
              <a:pPr>
                <a:spcBef>
                  <a:spcPct val="0"/>
                </a:spcBef>
                <a:buFontTx/>
                <a:buNone/>
              </a:pPr>
              <a:t>65</a:t>
            </a:fld>
            <a:endParaRPr lang="en-US" altLang="en-US" sz="1200" smtClean="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Title 1"/>
          <p:cNvSpPr>
            <a:spLocks noGrp="1"/>
          </p:cNvSpPr>
          <p:nvPr>
            <p:ph type="title"/>
          </p:nvPr>
        </p:nvSpPr>
        <p:spPr/>
        <p:txBody>
          <a:bodyPr/>
          <a:lstStyle/>
          <a:p>
            <a:r>
              <a:rPr lang="en-US" altLang="en-US" smtClean="0"/>
              <a:t>Conflict Resolution Algorithm - I</a:t>
            </a:r>
          </a:p>
        </p:txBody>
      </p:sp>
      <p:pic>
        <p:nvPicPr>
          <p:cNvPr id="103427"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1714500" y="1268413"/>
            <a:ext cx="5461000" cy="5313362"/>
          </a:xfrm>
        </p:spPr>
      </p:pic>
      <p:sp>
        <p:nvSpPr>
          <p:cNvPr id="103428" name="Slide Number Placeholder 3"/>
          <p:cNvSpPr>
            <a:spLocks noGrp="1"/>
          </p:cNvSpPr>
          <p:nvPr>
            <p:ph type="sldNum" sz="quarter" idx="10"/>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Gill Sans MT" panose="020B0502020104020203"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9pPr>
          </a:lstStyle>
          <a:p>
            <a:pPr>
              <a:spcBef>
                <a:spcPct val="0"/>
              </a:spcBef>
              <a:buFontTx/>
              <a:buNone/>
            </a:pPr>
            <a:fld id="{5A49F43C-78A0-4DE4-8956-5C6DBB07912C}" type="slidenum">
              <a:rPr lang="en-US" altLang="en-US" sz="1200" smtClean="0"/>
              <a:pPr>
                <a:spcBef>
                  <a:spcPct val="0"/>
                </a:spcBef>
                <a:buFontTx/>
                <a:buNone/>
              </a:pPr>
              <a:t>66</a:t>
            </a:fld>
            <a:endParaRPr lang="en-US" altLang="en-US" sz="1200" smtClean="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Title 1"/>
          <p:cNvSpPr>
            <a:spLocks noGrp="1"/>
          </p:cNvSpPr>
          <p:nvPr>
            <p:ph type="title"/>
          </p:nvPr>
        </p:nvSpPr>
        <p:spPr/>
        <p:txBody>
          <a:bodyPr/>
          <a:lstStyle/>
          <a:p>
            <a:r>
              <a:rPr lang="en-US" altLang="en-US" smtClean="0"/>
              <a:t>Conflict Resolution Algorithm - I</a:t>
            </a:r>
          </a:p>
        </p:txBody>
      </p:sp>
      <p:pic>
        <p:nvPicPr>
          <p:cNvPr id="104451"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2422525" y="1308100"/>
            <a:ext cx="3732213" cy="5184775"/>
          </a:xfrm>
        </p:spPr>
      </p:pic>
      <p:sp>
        <p:nvSpPr>
          <p:cNvPr id="104452" name="Slide Number Placeholder 3"/>
          <p:cNvSpPr>
            <a:spLocks noGrp="1"/>
          </p:cNvSpPr>
          <p:nvPr>
            <p:ph type="sldNum" sz="quarter" idx="10"/>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Gill Sans MT" panose="020B0502020104020203"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9pPr>
          </a:lstStyle>
          <a:p>
            <a:pPr>
              <a:spcBef>
                <a:spcPct val="0"/>
              </a:spcBef>
              <a:buFontTx/>
              <a:buNone/>
            </a:pPr>
            <a:fld id="{77EC2CA1-1A1A-4B98-A3B6-BBAF6814FAE5}" type="slidenum">
              <a:rPr lang="en-US" altLang="en-US" sz="1200" smtClean="0"/>
              <a:pPr>
                <a:spcBef>
                  <a:spcPct val="0"/>
                </a:spcBef>
                <a:buFontTx/>
                <a:buNone/>
              </a:pPr>
              <a:t>67</a:t>
            </a:fld>
            <a:endParaRPr lang="en-US" altLang="en-US" sz="1200" smtClean="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Title 1"/>
          <p:cNvSpPr>
            <a:spLocks noGrp="1"/>
          </p:cNvSpPr>
          <p:nvPr>
            <p:ph type="title"/>
          </p:nvPr>
        </p:nvSpPr>
        <p:spPr/>
        <p:txBody>
          <a:bodyPr/>
          <a:lstStyle/>
          <a:p>
            <a:r>
              <a:rPr lang="en-US" altLang="en-US" dirty="0" smtClean="0"/>
              <a:t>Contributions – GORE </a:t>
            </a:r>
          </a:p>
        </p:txBody>
      </p:sp>
      <p:sp>
        <p:nvSpPr>
          <p:cNvPr id="92163" name="Content Placeholder 2"/>
          <p:cNvSpPr>
            <a:spLocks noGrp="1"/>
          </p:cNvSpPr>
          <p:nvPr>
            <p:ph idx="1"/>
          </p:nvPr>
        </p:nvSpPr>
        <p:spPr>
          <a:xfrm>
            <a:off x="457200" y="1233488"/>
            <a:ext cx="8229600" cy="5529262"/>
          </a:xfrm>
        </p:spPr>
        <p:txBody>
          <a:bodyPr/>
          <a:lstStyle/>
          <a:p>
            <a:r>
              <a:rPr lang="en-US" altLang="en-US" dirty="0" smtClean="0"/>
              <a:t>Infrastructure comprising of 3 unique layers.</a:t>
            </a:r>
          </a:p>
          <a:p>
            <a:r>
              <a:rPr lang="en-US" altLang="en-US" dirty="0"/>
              <a:t>Sits at the edge of the </a:t>
            </a:r>
            <a:r>
              <a:rPr lang="en-US" altLang="en-US" dirty="0" smtClean="0"/>
              <a:t>network.</a:t>
            </a:r>
            <a:endParaRPr lang="en-US" altLang="en-US" dirty="0"/>
          </a:p>
          <a:p>
            <a:r>
              <a:rPr lang="en-US" altLang="en-US" dirty="0"/>
              <a:t>Prime location to enable low-latency communication between </a:t>
            </a:r>
            <a:r>
              <a:rPr lang="en-US" altLang="en-US" dirty="0" err="1"/>
              <a:t>IoT</a:t>
            </a:r>
            <a:r>
              <a:rPr lang="en-US" altLang="en-US" dirty="0"/>
              <a:t> and Cloud Data </a:t>
            </a:r>
            <a:r>
              <a:rPr lang="en-US" altLang="en-US" dirty="0" smtClean="0"/>
              <a:t>Centers.</a:t>
            </a:r>
          </a:p>
          <a:p>
            <a:r>
              <a:rPr lang="en-US" altLang="en-US" dirty="0" smtClean="0"/>
              <a:t>Focus: Orchestration Layer</a:t>
            </a:r>
          </a:p>
          <a:p>
            <a:pPr lvl="1"/>
            <a:r>
              <a:rPr lang="en-US" altLang="en-US" dirty="0" smtClean="0"/>
              <a:t>Designed to function as the core layer in the GORE infrastructure.</a:t>
            </a:r>
          </a:p>
          <a:p>
            <a:pPr lvl="1"/>
            <a:r>
              <a:rPr lang="en-US" altLang="en-US" dirty="0" smtClean="0"/>
              <a:t>Handles client requests for services including communication.</a:t>
            </a:r>
          </a:p>
          <a:p>
            <a:r>
              <a:rPr lang="en-US" altLang="en-US" dirty="0" smtClean="0"/>
              <a:t>Independent layers and modules allowing for easy addition and substitution of services.</a:t>
            </a:r>
          </a:p>
          <a:p>
            <a:pPr lvl="1"/>
            <a:endParaRPr lang="en-US" altLang="en-US" dirty="0" smtClean="0"/>
          </a:p>
        </p:txBody>
      </p:sp>
      <p:sp>
        <p:nvSpPr>
          <p:cNvPr id="92164" name="Slide Number Placeholder 3"/>
          <p:cNvSpPr>
            <a:spLocks noGrp="1"/>
          </p:cNvSpPr>
          <p:nvPr>
            <p:ph type="sldNum" sz="quarter" idx="10"/>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Gill Sans MT" panose="020B0502020104020203"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9pPr>
          </a:lstStyle>
          <a:p>
            <a:pPr>
              <a:spcBef>
                <a:spcPct val="0"/>
              </a:spcBef>
              <a:buFontTx/>
              <a:buNone/>
            </a:pPr>
            <a:fld id="{2827D7A9-D7B2-442B-ADA7-38E178069B8B}" type="slidenum">
              <a:rPr lang="en-US" altLang="en-US" sz="1200" smtClean="0"/>
              <a:pPr>
                <a:spcBef>
                  <a:spcPct val="0"/>
                </a:spcBef>
                <a:buFontTx/>
                <a:buNone/>
              </a:pPr>
              <a:t>68</a:t>
            </a:fld>
            <a:endParaRPr lang="en-US" altLang="en-US" sz="1200" smtClean="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Title 1"/>
          <p:cNvSpPr>
            <a:spLocks noGrp="1"/>
          </p:cNvSpPr>
          <p:nvPr>
            <p:ph type="title"/>
          </p:nvPr>
        </p:nvSpPr>
        <p:spPr>
          <a:xfrm>
            <a:off x="127000" y="274638"/>
            <a:ext cx="8559800" cy="1143000"/>
          </a:xfrm>
        </p:spPr>
        <p:txBody>
          <a:bodyPr/>
          <a:lstStyle/>
          <a:p>
            <a:r>
              <a:rPr lang="en-US" altLang="en-US" dirty="0" smtClean="0"/>
              <a:t>Contributions – Policy Management</a:t>
            </a:r>
          </a:p>
        </p:txBody>
      </p:sp>
      <p:sp>
        <p:nvSpPr>
          <p:cNvPr id="93187" name="Content Placeholder 2"/>
          <p:cNvSpPr>
            <a:spLocks noGrp="1"/>
          </p:cNvSpPr>
          <p:nvPr>
            <p:ph idx="1"/>
          </p:nvPr>
        </p:nvSpPr>
        <p:spPr>
          <a:xfrm>
            <a:off x="457200" y="1309688"/>
            <a:ext cx="8229600" cy="4525962"/>
          </a:xfrm>
        </p:spPr>
        <p:txBody>
          <a:bodyPr/>
          <a:lstStyle/>
          <a:p>
            <a:r>
              <a:rPr lang="en-US" altLang="en-US" dirty="0" smtClean="0"/>
              <a:t>Independent component in the orchestration layer.</a:t>
            </a:r>
          </a:p>
          <a:p>
            <a:r>
              <a:rPr lang="en-US" altLang="en-US" dirty="0" smtClean="0"/>
              <a:t>Evaluates user requests against specified policies for an application.</a:t>
            </a:r>
          </a:p>
          <a:p>
            <a:r>
              <a:rPr lang="en-US" altLang="en-US" dirty="0" smtClean="0"/>
              <a:t>Formal definition and specification of policies and rules.</a:t>
            </a:r>
          </a:p>
          <a:p>
            <a:r>
              <a:rPr lang="en-US" altLang="en-US" dirty="0" smtClean="0"/>
              <a:t>Design and implementation of algorithms</a:t>
            </a:r>
          </a:p>
          <a:p>
            <a:pPr lvl="1"/>
            <a:r>
              <a:rPr lang="en-US" altLang="en-US" dirty="0" smtClean="0"/>
              <a:t>To detect conflicts and resolve them.</a:t>
            </a:r>
          </a:p>
          <a:p>
            <a:r>
              <a:rPr lang="en-US" altLang="en-US" dirty="0" smtClean="0"/>
              <a:t>Design of a robust policy decision engine.</a:t>
            </a:r>
          </a:p>
        </p:txBody>
      </p:sp>
      <p:sp>
        <p:nvSpPr>
          <p:cNvPr id="93188" name="Slide Number Placeholder 3"/>
          <p:cNvSpPr>
            <a:spLocks noGrp="1"/>
          </p:cNvSpPr>
          <p:nvPr>
            <p:ph type="sldNum" sz="quarter" idx="10"/>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Gill Sans MT" panose="020B0502020104020203"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9pPr>
          </a:lstStyle>
          <a:p>
            <a:pPr>
              <a:spcBef>
                <a:spcPct val="0"/>
              </a:spcBef>
              <a:buFontTx/>
              <a:buNone/>
            </a:pPr>
            <a:fld id="{1537E3BF-F375-4E92-9D8E-6F4CD1D3D7BA}" type="slidenum">
              <a:rPr lang="en-US" altLang="en-US" sz="1200" smtClean="0"/>
              <a:pPr>
                <a:spcBef>
                  <a:spcPct val="0"/>
                </a:spcBef>
                <a:buFontTx/>
                <a:buNone/>
              </a:pPr>
              <a:t>69</a:t>
            </a:fld>
            <a:endParaRPr lang="en-US" altLang="en-US" sz="1200" smtClean="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Related Work – Edge Computing</a:t>
            </a:r>
            <a:endParaRPr lang="en-US" dirty="0"/>
          </a:p>
        </p:txBody>
      </p:sp>
      <p:sp>
        <p:nvSpPr>
          <p:cNvPr id="3" name="Content Placeholder 2"/>
          <p:cNvSpPr>
            <a:spLocks noGrp="1"/>
          </p:cNvSpPr>
          <p:nvPr>
            <p:ph idx="1"/>
          </p:nvPr>
        </p:nvSpPr>
        <p:spPr>
          <a:xfrm>
            <a:off x="457200" y="1341738"/>
            <a:ext cx="8229600" cy="4525963"/>
          </a:xfrm>
        </p:spPr>
        <p:txBody>
          <a:bodyPr/>
          <a:lstStyle/>
          <a:p>
            <a:r>
              <a:rPr lang="en-US" dirty="0"/>
              <a:t>C</a:t>
            </a:r>
            <a:r>
              <a:rPr lang="en-US" dirty="0" smtClean="0"/>
              <a:t>omputing paradigm introduced by IBM.</a:t>
            </a:r>
          </a:p>
          <a:p>
            <a:r>
              <a:rPr lang="en-US" dirty="0" smtClean="0"/>
              <a:t>Primary goal was to push Java computing to the edge.</a:t>
            </a:r>
          </a:p>
          <a:p>
            <a:r>
              <a:rPr lang="en-US" dirty="0" smtClean="0"/>
              <a:t>Designed with a data-oriented approach in mind.</a:t>
            </a:r>
          </a:p>
          <a:p>
            <a:r>
              <a:rPr lang="en-US" dirty="0" smtClean="0"/>
              <a:t>No clear policy or access control management specification or implementation.</a:t>
            </a:r>
          </a:p>
          <a:p>
            <a:r>
              <a:rPr lang="en-US" dirty="0" smtClean="0"/>
              <a:t>Focuses on the distribution of applications rather than security.</a:t>
            </a:r>
          </a:p>
          <a:p>
            <a:pPr marL="0" indent="0">
              <a:buNone/>
            </a:pPr>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4F012910-E2F8-4267-9587-92DF3F9540D5}" type="slidenum">
              <a:rPr lang="en-US" altLang="en-US" smtClean="0"/>
              <a:pPr>
                <a:defRPr/>
              </a:pPr>
              <a:t>7</a:t>
            </a:fld>
            <a:endParaRPr lang="en-US" altLang="en-US" dirty="0"/>
          </a:p>
        </p:txBody>
      </p:sp>
      <p:sp>
        <p:nvSpPr>
          <p:cNvPr id="5" name="TextBox 4"/>
          <p:cNvSpPr txBox="1"/>
          <p:nvPr/>
        </p:nvSpPr>
        <p:spPr>
          <a:xfrm>
            <a:off x="457200" y="5666702"/>
            <a:ext cx="6845300" cy="830997"/>
          </a:xfrm>
          <a:prstGeom prst="rect">
            <a:avLst/>
          </a:prstGeom>
          <a:noFill/>
        </p:spPr>
        <p:txBody>
          <a:bodyPr wrap="square" rtlCol="0">
            <a:spAutoFit/>
          </a:bodyPr>
          <a:lstStyle/>
          <a:p>
            <a:r>
              <a:rPr lang="en-US" sz="1600" dirty="0">
                <a:latin typeface="Gill Sans MT" panose="020B0502020104020203" pitchFamily="34" charset="0"/>
              </a:rPr>
              <a:t>Andy Davis, W. E. W., Jay Parikh, “</a:t>
            </a:r>
            <a:r>
              <a:rPr lang="en-US" sz="1600" dirty="0" err="1">
                <a:latin typeface="Gill Sans MT" panose="020B0502020104020203" pitchFamily="34" charset="0"/>
              </a:rPr>
              <a:t>Edgecomputing</a:t>
            </a:r>
            <a:r>
              <a:rPr lang="en-US" sz="1600" dirty="0">
                <a:latin typeface="Gill Sans MT" panose="020B0502020104020203" pitchFamily="34" charset="0"/>
              </a:rPr>
              <a:t>: Extending enterprise </a:t>
            </a:r>
            <a:r>
              <a:rPr lang="en-US" sz="1600" dirty="0" smtClean="0">
                <a:latin typeface="Gill Sans MT" panose="020B0502020104020203" pitchFamily="34" charset="0"/>
              </a:rPr>
              <a:t>applications to </a:t>
            </a:r>
            <a:r>
              <a:rPr lang="en-US" sz="1600" dirty="0">
                <a:latin typeface="Gill Sans MT" panose="020B0502020104020203" pitchFamily="34" charset="0"/>
              </a:rPr>
              <a:t>the edge </a:t>
            </a:r>
            <a:r>
              <a:rPr lang="en-US" sz="1600" dirty="0" smtClean="0">
                <a:latin typeface="Gill Sans MT" panose="020B0502020104020203" pitchFamily="34" charset="0"/>
              </a:rPr>
              <a:t>of the </a:t>
            </a:r>
            <a:r>
              <a:rPr lang="en-US" sz="1600" dirty="0">
                <a:latin typeface="Gill Sans MT" panose="020B0502020104020203" pitchFamily="34" charset="0"/>
              </a:rPr>
              <a:t>internet”, ACM conference on World </a:t>
            </a:r>
            <a:r>
              <a:rPr lang="en-US" sz="1600" dirty="0" smtClean="0">
                <a:latin typeface="Gill Sans MT" panose="020B0502020104020203" pitchFamily="34" charset="0"/>
              </a:rPr>
              <a:t>Wide Web </a:t>
            </a:r>
            <a:r>
              <a:rPr lang="en-US" sz="1600" dirty="0">
                <a:latin typeface="Gill Sans MT" panose="020B0502020104020203" pitchFamily="34" charset="0"/>
              </a:rPr>
              <a:t>(2004).</a:t>
            </a:r>
          </a:p>
        </p:txBody>
      </p:sp>
    </p:spTree>
    <p:extLst>
      <p:ext uri="{BB962C8B-B14F-4D97-AF65-F5344CB8AC3E}">
        <p14:creationId xmlns:p14="http://schemas.microsoft.com/office/powerpoint/2010/main" val="8726237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2204" y="655182"/>
            <a:ext cx="8036619" cy="522673"/>
          </a:xfrm>
        </p:spPr>
        <p:txBody>
          <a:bodyPr/>
          <a:lstStyle/>
          <a:p>
            <a:r>
              <a:rPr lang="en-US" sz="3200" dirty="0" smtClean="0"/>
              <a:t>Gateway-Oriented Reconfigurable Ecosystems</a:t>
            </a:r>
            <a:endParaRPr lang="en-US" sz="3200" dirty="0"/>
          </a:p>
        </p:txBody>
      </p:sp>
      <p:sp>
        <p:nvSpPr>
          <p:cNvPr id="4" name="Slide Number Placeholder 3"/>
          <p:cNvSpPr>
            <a:spLocks noGrp="1"/>
          </p:cNvSpPr>
          <p:nvPr>
            <p:ph type="sldNum" sz="quarter" idx="10"/>
          </p:nvPr>
        </p:nvSpPr>
        <p:spPr/>
        <p:txBody>
          <a:bodyPr/>
          <a:lstStyle/>
          <a:p>
            <a:pPr>
              <a:defRPr/>
            </a:pPr>
            <a:fld id="{4F012910-E2F8-4267-9587-92DF3F9540D5}" type="slidenum">
              <a:rPr lang="en-US" altLang="en-US" smtClean="0"/>
              <a:pPr>
                <a:defRPr/>
              </a:pPr>
              <a:t>8</a:t>
            </a:fld>
            <a:endParaRPr lang="en-US" altLang="en-US" dirty="0"/>
          </a:p>
        </p:txBody>
      </p:sp>
      <p:pic>
        <p:nvPicPr>
          <p:cNvPr id="5" name="Picture 4"/>
          <p:cNvPicPr>
            <a:picLocks noChangeAspect="1"/>
          </p:cNvPicPr>
          <p:nvPr/>
        </p:nvPicPr>
        <p:blipFill>
          <a:blip r:embed="rId3"/>
          <a:stretch>
            <a:fillRect/>
          </a:stretch>
        </p:blipFill>
        <p:spPr>
          <a:xfrm>
            <a:off x="950351" y="2915694"/>
            <a:ext cx="1151690" cy="797784"/>
          </a:xfrm>
          <a:prstGeom prst="rect">
            <a:avLst/>
          </a:prstGeom>
        </p:spPr>
      </p:pic>
      <p:pic>
        <p:nvPicPr>
          <p:cNvPr id="6" name="Picture 5"/>
          <p:cNvPicPr>
            <a:picLocks noChangeAspect="1"/>
          </p:cNvPicPr>
          <p:nvPr/>
        </p:nvPicPr>
        <p:blipFill>
          <a:blip r:embed="rId3"/>
          <a:stretch>
            <a:fillRect/>
          </a:stretch>
        </p:blipFill>
        <p:spPr>
          <a:xfrm>
            <a:off x="3003968" y="2915694"/>
            <a:ext cx="1151690" cy="797784"/>
          </a:xfrm>
          <a:prstGeom prst="rect">
            <a:avLst/>
          </a:prstGeom>
        </p:spPr>
      </p:pic>
      <p:pic>
        <p:nvPicPr>
          <p:cNvPr id="7" name="Picture 6"/>
          <p:cNvPicPr>
            <a:picLocks noChangeAspect="1"/>
          </p:cNvPicPr>
          <p:nvPr/>
        </p:nvPicPr>
        <p:blipFill>
          <a:blip r:embed="rId3"/>
          <a:stretch>
            <a:fillRect/>
          </a:stretch>
        </p:blipFill>
        <p:spPr>
          <a:xfrm>
            <a:off x="5057585" y="2915694"/>
            <a:ext cx="1151690" cy="797784"/>
          </a:xfrm>
          <a:prstGeom prst="rect">
            <a:avLst/>
          </a:prstGeom>
        </p:spPr>
      </p:pic>
      <p:pic>
        <p:nvPicPr>
          <p:cNvPr id="8" name="Picture 7"/>
          <p:cNvPicPr>
            <a:picLocks noChangeAspect="1"/>
          </p:cNvPicPr>
          <p:nvPr/>
        </p:nvPicPr>
        <p:blipFill>
          <a:blip r:embed="rId3"/>
          <a:stretch>
            <a:fillRect/>
          </a:stretch>
        </p:blipFill>
        <p:spPr>
          <a:xfrm>
            <a:off x="7416466" y="2915694"/>
            <a:ext cx="1151690" cy="797784"/>
          </a:xfrm>
          <a:prstGeom prst="rect">
            <a:avLst/>
          </a:prstGeom>
        </p:spPr>
      </p:pic>
      <p:grpSp>
        <p:nvGrpSpPr>
          <p:cNvPr id="9" name="Group 8"/>
          <p:cNvGrpSpPr/>
          <p:nvPr/>
        </p:nvGrpSpPr>
        <p:grpSpPr>
          <a:xfrm>
            <a:off x="553057" y="1329660"/>
            <a:ext cx="8037886" cy="910444"/>
            <a:chOff x="457199" y="1317171"/>
            <a:chExt cx="8447315" cy="1110343"/>
          </a:xfrm>
        </p:grpSpPr>
        <p:sp>
          <p:nvSpPr>
            <p:cNvPr id="10" name="Cloud 9"/>
            <p:cNvSpPr/>
            <p:nvPr/>
          </p:nvSpPr>
          <p:spPr>
            <a:xfrm>
              <a:off x="457199" y="1317171"/>
              <a:ext cx="8447315" cy="1110343"/>
            </a:xfrm>
            <a:prstGeom prst="cloud">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pic>
          <p:nvPicPr>
            <p:cNvPr id="11" name="Picture 10"/>
            <p:cNvPicPr>
              <a:picLocks noChangeAspect="1"/>
            </p:cNvPicPr>
            <p:nvPr/>
          </p:nvPicPr>
          <p:blipFill>
            <a:blip r:embed="rId4"/>
            <a:stretch>
              <a:fillRect/>
            </a:stretch>
          </p:blipFill>
          <p:spPr>
            <a:xfrm>
              <a:off x="1608727" y="1549971"/>
              <a:ext cx="1007732" cy="745209"/>
            </a:xfrm>
            <a:prstGeom prst="rect">
              <a:avLst/>
            </a:prstGeom>
          </p:spPr>
        </p:pic>
        <p:pic>
          <p:nvPicPr>
            <p:cNvPr id="12" name="Picture 11"/>
            <p:cNvPicPr>
              <a:picLocks noChangeAspect="1"/>
            </p:cNvPicPr>
            <p:nvPr/>
          </p:nvPicPr>
          <p:blipFill>
            <a:blip r:embed="rId4"/>
            <a:stretch>
              <a:fillRect/>
            </a:stretch>
          </p:blipFill>
          <p:spPr>
            <a:xfrm>
              <a:off x="4012137" y="1459249"/>
              <a:ext cx="661720" cy="489336"/>
            </a:xfrm>
            <a:prstGeom prst="rect">
              <a:avLst/>
            </a:prstGeom>
          </p:spPr>
        </p:pic>
        <p:pic>
          <p:nvPicPr>
            <p:cNvPr id="13" name="Picture 12"/>
            <p:cNvPicPr>
              <a:picLocks noChangeAspect="1"/>
            </p:cNvPicPr>
            <p:nvPr/>
          </p:nvPicPr>
          <p:blipFill>
            <a:blip r:embed="rId4"/>
            <a:stretch>
              <a:fillRect/>
            </a:stretch>
          </p:blipFill>
          <p:spPr>
            <a:xfrm>
              <a:off x="5713413" y="1655194"/>
              <a:ext cx="865441" cy="639986"/>
            </a:xfrm>
            <a:prstGeom prst="rect">
              <a:avLst/>
            </a:prstGeom>
          </p:spPr>
        </p:pic>
        <p:pic>
          <p:nvPicPr>
            <p:cNvPr id="14" name="Picture 13"/>
            <p:cNvPicPr>
              <a:picLocks noChangeAspect="1"/>
            </p:cNvPicPr>
            <p:nvPr/>
          </p:nvPicPr>
          <p:blipFill>
            <a:blip r:embed="rId4"/>
            <a:stretch>
              <a:fillRect/>
            </a:stretch>
          </p:blipFill>
          <p:spPr>
            <a:xfrm>
              <a:off x="7804248" y="1549971"/>
              <a:ext cx="568402" cy="420328"/>
            </a:xfrm>
            <a:prstGeom prst="rect">
              <a:avLst/>
            </a:prstGeom>
          </p:spPr>
        </p:pic>
        <p:cxnSp>
          <p:nvCxnSpPr>
            <p:cNvPr id="15" name="Straight Connector 14"/>
            <p:cNvCxnSpPr>
              <a:stCxn id="11" idx="3"/>
              <a:endCxn id="12" idx="1"/>
            </p:cNvCxnSpPr>
            <p:nvPr/>
          </p:nvCxnSpPr>
          <p:spPr>
            <a:xfrm flipV="1">
              <a:off x="2616459" y="1703917"/>
              <a:ext cx="1395678" cy="218659"/>
            </a:xfrm>
            <a:prstGeom prst="line">
              <a:avLst/>
            </a:prstGeom>
          </p:spPr>
          <p:style>
            <a:lnRef idx="2">
              <a:schemeClr val="accent5"/>
            </a:lnRef>
            <a:fillRef idx="0">
              <a:schemeClr val="accent5"/>
            </a:fillRef>
            <a:effectRef idx="1">
              <a:schemeClr val="accent5"/>
            </a:effectRef>
            <a:fontRef idx="minor">
              <a:schemeClr val="tx1"/>
            </a:fontRef>
          </p:style>
        </p:cxnSp>
        <p:cxnSp>
          <p:nvCxnSpPr>
            <p:cNvPr id="16" name="Straight Connector 15"/>
            <p:cNvCxnSpPr>
              <a:stCxn id="12" idx="3"/>
              <a:endCxn id="13" idx="1"/>
            </p:cNvCxnSpPr>
            <p:nvPr/>
          </p:nvCxnSpPr>
          <p:spPr>
            <a:xfrm>
              <a:off x="4673857" y="1703917"/>
              <a:ext cx="1039556" cy="271270"/>
            </a:xfrm>
            <a:prstGeom prst="line">
              <a:avLst/>
            </a:prstGeom>
          </p:spPr>
          <p:style>
            <a:lnRef idx="2">
              <a:schemeClr val="accent5"/>
            </a:lnRef>
            <a:fillRef idx="0">
              <a:schemeClr val="accent5"/>
            </a:fillRef>
            <a:effectRef idx="1">
              <a:schemeClr val="accent5"/>
            </a:effectRef>
            <a:fontRef idx="minor">
              <a:schemeClr val="tx1"/>
            </a:fontRef>
          </p:style>
        </p:cxnSp>
        <p:cxnSp>
          <p:nvCxnSpPr>
            <p:cNvPr id="17" name="Straight Connector 16"/>
            <p:cNvCxnSpPr>
              <a:stCxn id="13" idx="3"/>
              <a:endCxn id="14" idx="1"/>
            </p:cNvCxnSpPr>
            <p:nvPr/>
          </p:nvCxnSpPr>
          <p:spPr>
            <a:xfrm flipV="1">
              <a:off x="6578854" y="1760135"/>
              <a:ext cx="1225394" cy="215052"/>
            </a:xfrm>
            <a:prstGeom prst="line">
              <a:avLst/>
            </a:prstGeom>
          </p:spPr>
          <p:style>
            <a:lnRef idx="2">
              <a:schemeClr val="accent5"/>
            </a:lnRef>
            <a:fillRef idx="0">
              <a:schemeClr val="accent5"/>
            </a:fillRef>
            <a:effectRef idx="1">
              <a:schemeClr val="accent5"/>
            </a:effectRef>
            <a:fontRef idx="minor">
              <a:schemeClr val="tx1"/>
            </a:fontRef>
          </p:style>
        </p:cxnSp>
        <p:cxnSp>
          <p:nvCxnSpPr>
            <p:cNvPr id="18" name="Straight Connector 17"/>
            <p:cNvCxnSpPr>
              <a:endCxn id="13" idx="1"/>
            </p:cNvCxnSpPr>
            <p:nvPr/>
          </p:nvCxnSpPr>
          <p:spPr>
            <a:xfrm>
              <a:off x="2616459" y="1948585"/>
              <a:ext cx="3096954" cy="26602"/>
            </a:xfrm>
            <a:prstGeom prst="line">
              <a:avLst/>
            </a:prstGeom>
          </p:spPr>
          <p:style>
            <a:lnRef idx="2">
              <a:schemeClr val="accent5"/>
            </a:lnRef>
            <a:fillRef idx="0">
              <a:schemeClr val="accent5"/>
            </a:fillRef>
            <a:effectRef idx="1">
              <a:schemeClr val="accent5"/>
            </a:effectRef>
            <a:fontRef idx="minor">
              <a:schemeClr val="tx1"/>
            </a:fontRef>
          </p:style>
        </p:cxnSp>
      </p:grpSp>
      <p:pic>
        <p:nvPicPr>
          <p:cNvPr id="19" name="Picture 18"/>
          <p:cNvPicPr>
            <a:picLocks noChangeAspect="1"/>
          </p:cNvPicPr>
          <p:nvPr/>
        </p:nvPicPr>
        <p:blipFill rotWithShape="1">
          <a:blip r:embed="rId5">
            <a:extLst>
              <a:ext uri="{28A0092B-C50C-407E-A947-70E740481C1C}">
                <a14:useLocalDpi xmlns:a14="http://schemas.microsoft.com/office/drawing/2010/main" val="0"/>
              </a:ext>
            </a:extLst>
          </a:blip>
          <a:srcRect l="15443" r="17828" b="11388"/>
          <a:stretch/>
        </p:blipFill>
        <p:spPr>
          <a:xfrm>
            <a:off x="292596" y="5298899"/>
            <a:ext cx="555171" cy="737243"/>
          </a:xfrm>
          <a:prstGeom prst="ellipse">
            <a:avLst/>
          </a:prstGeom>
          <a:ln>
            <a:noFill/>
          </a:ln>
          <a:effectLst>
            <a:softEdge rad="112500"/>
          </a:effectLst>
        </p:spPr>
      </p:pic>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84771" y="5191875"/>
            <a:ext cx="499195" cy="499195"/>
          </a:xfrm>
          <a:prstGeom prst="rect">
            <a:avLst/>
          </a:prstGeom>
        </p:spPr>
      </p:pic>
      <p:pic>
        <p:nvPicPr>
          <p:cNvPr id="21" name="Picture 2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993213" y="5271724"/>
            <a:ext cx="609600" cy="609600"/>
          </a:xfrm>
          <a:prstGeom prst="rect">
            <a:avLst/>
          </a:prstGeom>
        </p:spPr>
      </p:pic>
      <p:pic>
        <p:nvPicPr>
          <p:cNvPr id="22" name="Picture 21"/>
          <p:cNvPicPr>
            <a:picLocks noChangeAspect="1"/>
          </p:cNvPicPr>
          <p:nvPr/>
        </p:nvPicPr>
        <p:blipFill rotWithShape="1">
          <a:blip r:embed="rId8">
            <a:extLst>
              <a:ext uri="{28A0092B-C50C-407E-A947-70E740481C1C}">
                <a14:useLocalDpi xmlns:a14="http://schemas.microsoft.com/office/drawing/2010/main" val="0"/>
              </a:ext>
            </a:extLst>
          </a:blip>
          <a:srcRect l="13800" r="11811" b="17552"/>
          <a:stretch/>
        </p:blipFill>
        <p:spPr>
          <a:xfrm>
            <a:off x="3161657" y="5031321"/>
            <a:ext cx="1023623" cy="754970"/>
          </a:xfrm>
          <a:prstGeom prst="rect">
            <a:avLst/>
          </a:prstGeom>
        </p:spPr>
      </p:pic>
      <p:grpSp>
        <p:nvGrpSpPr>
          <p:cNvPr id="23" name="Group 22"/>
          <p:cNvGrpSpPr/>
          <p:nvPr/>
        </p:nvGrpSpPr>
        <p:grpSpPr>
          <a:xfrm>
            <a:off x="4481076" y="4825197"/>
            <a:ext cx="864432" cy="1027450"/>
            <a:chOff x="6743546" y="4496008"/>
            <a:chExt cx="864432" cy="1027450"/>
          </a:xfrm>
        </p:grpSpPr>
        <p:pic>
          <p:nvPicPr>
            <p:cNvPr id="24" name="Picture 2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849514" y="4764994"/>
              <a:ext cx="758464" cy="758464"/>
            </a:xfrm>
            <a:prstGeom prst="rect">
              <a:avLst/>
            </a:prstGeom>
          </p:spPr>
        </p:pic>
        <p:pic>
          <p:nvPicPr>
            <p:cNvPr id="25" name="Picture 24"/>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rot="19130585">
              <a:off x="6743546" y="4496008"/>
              <a:ext cx="503368" cy="402695"/>
            </a:xfrm>
            <a:prstGeom prst="rect">
              <a:avLst/>
            </a:prstGeom>
          </p:spPr>
        </p:pic>
      </p:grpSp>
      <p:grpSp>
        <p:nvGrpSpPr>
          <p:cNvPr id="26" name="Group 25"/>
          <p:cNvGrpSpPr/>
          <p:nvPr/>
        </p:nvGrpSpPr>
        <p:grpSpPr>
          <a:xfrm>
            <a:off x="7632635" y="5004307"/>
            <a:ext cx="1008073" cy="793511"/>
            <a:chOff x="6489835" y="5576630"/>
            <a:chExt cx="1008073" cy="793511"/>
          </a:xfrm>
        </p:grpSpPr>
        <p:pic>
          <p:nvPicPr>
            <p:cNvPr id="27" name="Picture 26"/>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489835" y="5820283"/>
              <a:ext cx="1008073" cy="549858"/>
            </a:xfrm>
            <a:prstGeom prst="rect">
              <a:avLst/>
            </a:prstGeom>
          </p:spPr>
        </p:pic>
        <p:pic>
          <p:nvPicPr>
            <p:cNvPr id="28" name="Picture 27"/>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rot="19130585">
              <a:off x="6509685" y="5576630"/>
              <a:ext cx="503368" cy="402695"/>
            </a:xfrm>
            <a:prstGeom prst="rect">
              <a:avLst/>
            </a:prstGeom>
          </p:spPr>
        </p:pic>
      </p:grpSp>
      <p:grpSp>
        <p:nvGrpSpPr>
          <p:cNvPr id="31" name="Group 30"/>
          <p:cNvGrpSpPr/>
          <p:nvPr/>
        </p:nvGrpSpPr>
        <p:grpSpPr>
          <a:xfrm>
            <a:off x="6286601" y="4945002"/>
            <a:ext cx="892267" cy="992940"/>
            <a:chOff x="5196530" y="5259686"/>
            <a:chExt cx="892267" cy="992940"/>
          </a:xfrm>
        </p:grpSpPr>
        <p:pic>
          <p:nvPicPr>
            <p:cNvPr id="29" name="Picture 28"/>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297205" y="5461034"/>
              <a:ext cx="791592" cy="791592"/>
            </a:xfrm>
            <a:prstGeom prst="rect">
              <a:avLst/>
            </a:prstGeom>
          </p:spPr>
        </p:pic>
        <p:pic>
          <p:nvPicPr>
            <p:cNvPr id="30" name="Picture 29"/>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rot="19130585">
              <a:off x="5196530" y="5259686"/>
              <a:ext cx="503368" cy="402695"/>
            </a:xfrm>
            <a:prstGeom prst="rect">
              <a:avLst/>
            </a:prstGeom>
          </p:spPr>
        </p:pic>
      </p:grpSp>
      <p:cxnSp>
        <p:nvCxnSpPr>
          <p:cNvPr id="33" name="Straight Connector 32"/>
          <p:cNvCxnSpPr>
            <a:stCxn id="19" idx="0"/>
            <a:endCxn id="5" idx="2"/>
          </p:cNvCxnSpPr>
          <p:nvPr/>
        </p:nvCxnSpPr>
        <p:spPr>
          <a:xfrm flipV="1">
            <a:off x="570182" y="3713478"/>
            <a:ext cx="956014" cy="1585421"/>
          </a:xfrm>
          <a:prstGeom prst="line">
            <a:avLst/>
          </a:prstGeom>
        </p:spPr>
        <p:style>
          <a:lnRef idx="2">
            <a:schemeClr val="accent1"/>
          </a:lnRef>
          <a:fillRef idx="0">
            <a:schemeClr val="accent1"/>
          </a:fillRef>
          <a:effectRef idx="1">
            <a:schemeClr val="accent1"/>
          </a:effectRef>
          <a:fontRef idx="minor">
            <a:schemeClr val="tx1"/>
          </a:fontRef>
        </p:style>
      </p:cxnSp>
      <p:cxnSp>
        <p:nvCxnSpPr>
          <p:cNvPr id="35" name="Straight Connector 34"/>
          <p:cNvCxnSpPr>
            <a:stCxn id="20" idx="0"/>
            <a:endCxn id="5" idx="2"/>
          </p:cNvCxnSpPr>
          <p:nvPr/>
        </p:nvCxnSpPr>
        <p:spPr>
          <a:xfrm flipV="1">
            <a:off x="1434369" y="3713478"/>
            <a:ext cx="91827" cy="1478397"/>
          </a:xfrm>
          <a:prstGeom prst="line">
            <a:avLst/>
          </a:prstGeom>
        </p:spPr>
        <p:style>
          <a:lnRef idx="2">
            <a:schemeClr val="accent1"/>
          </a:lnRef>
          <a:fillRef idx="0">
            <a:schemeClr val="accent1"/>
          </a:fillRef>
          <a:effectRef idx="1">
            <a:schemeClr val="accent1"/>
          </a:effectRef>
          <a:fontRef idx="minor">
            <a:schemeClr val="tx1"/>
          </a:fontRef>
        </p:style>
      </p:cxnSp>
      <p:cxnSp>
        <p:nvCxnSpPr>
          <p:cNvPr id="37" name="Straight Connector 36"/>
          <p:cNvCxnSpPr>
            <a:stCxn id="21" idx="0"/>
            <a:endCxn id="5" idx="2"/>
          </p:cNvCxnSpPr>
          <p:nvPr/>
        </p:nvCxnSpPr>
        <p:spPr>
          <a:xfrm flipH="1" flipV="1">
            <a:off x="1526196" y="3713478"/>
            <a:ext cx="771817" cy="1558246"/>
          </a:xfrm>
          <a:prstGeom prst="line">
            <a:avLst/>
          </a:prstGeom>
        </p:spPr>
        <p:style>
          <a:lnRef idx="2">
            <a:schemeClr val="accent1"/>
          </a:lnRef>
          <a:fillRef idx="0">
            <a:schemeClr val="accent1"/>
          </a:fillRef>
          <a:effectRef idx="1">
            <a:schemeClr val="accent1"/>
          </a:effectRef>
          <a:fontRef idx="minor">
            <a:schemeClr val="tx1"/>
          </a:fontRef>
        </p:style>
      </p:cxnSp>
      <p:cxnSp>
        <p:nvCxnSpPr>
          <p:cNvPr id="39" name="Straight Connector 38"/>
          <p:cNvCxnSpPr>
            <a:stCxn id="22" idx="0"/>
            <a:endCxn id="6" idx="2"/>
          </p:cNvCxnSpPr>
          <p:nvPr/>
        </p:nvCxnSpPr>
        <p:spPr>
          <a:xfrm flipH="1" flipV="1">
            <a:off x="3579813" y="3713478"/>
            <a:ext cx="93656" cy="1317843"/>
          </a:xfrm>
          <a:prstGeom prst="line">
            <a:avLst/>
          </a:prstGeom>
        </p:spPr>
        <p:style>
          <a:lnRef idx="2">
            <a:schemeClr val="accent1"/>
          </a:lnRef>
          <a:fillRef idx="0">
            <a:schemeClr val="accent1"/>
          </a:fillRef>
          <a:effectRef idx="1">
            <a:schemeClr val="accent1"/>
          </a:effectRef>
          <a:fontRef idx="minor">
            <a:schemeClr val="tx1"/>
          </a:fontRef>
        </p:style>
      </p:cxnSp>
      <p:cxnSp>
        <p:nvCxnSpPr>
          <p:cNvPr id="41" name="Straight Connector 40"/>
          <p:cNvCxnSpPr>
            <a:stCxn id="25" idx="0"/>
            <a:endCxn id="6" idx="2"/>
          </p:cNvCxnSpPr>
          <p:nvPr/>
        </p:nvCxnSpPr>
        <p:spPr>
          <a:xfrm flipH="1" flipV="1">
            <a:off x="3579813" y="3713478"/>
            <a:ext cx="1020435" cy="1161470"/>
          </a:xfrm>
          <a:prstGeom prst="line">
            <a:avLst/>
          </a:prstGeom>
        </p:spPr>
        <p:style>
          <a:lnRef idx="2">
            <a:schemeClr val="accent1"/>
          </a:lnRef>
          <a:fillRef idx="0">
            <a:schemeClr val="accent1"/>
          </a:fillRef>
          <a:effectRef idx="1">
            <a:schemeClr val="accent1"/>
          </a:effectRef>
          <a:fontRef idx="minor">
            <a:schemeClr val="tx1"/>
          </a:fontRef>
        </p:style>
      </p:cxnSp>
      <p:cxnSp>
        <p:nvCxnSpPr>
          <p:cNvPr id="43" name="Straight Connector 42"/>
          <p:cNvCxnSpPr>
            <a:stCxn id="30" idx="0"/>
            <a:endCxn id="7" idx="2"/>
          </p:cNvCxnSpPr>
          <p:nvPr/>
        </p:nvCxnSpPr>
        <p:spPr>
          <a:xfrm flipH="1" flipV="1">
            <a:off x="5633430" y="3713478"/>
            <a:ext cx="772343" cy="1281275"/>
          </a:xfrm>
          <a:prstGeom prst="line">
            <a:avLst/>
          </a:prstGeom>
        </p:spPr>
        <p:style>
          <a:lnRef idx="2">
            <a:schemeClr val="accent1"/>
          </a:lnRef>
          <a:fillRef idx="0">
            <a:schemeClr val="accent1"/>
          </a:fillRef>
          <a:effectRef idx="1">
            <a:schemeClr val="accent1"/>
          </a:effectRef>
          <a:fontRef idx="minor">
            <a:schemeClr val="tx1"/>
          </a:fontRef>
        </p:style>
      </p:cxnSp>
      <p:cxnSp>
        <p:nvCxnSpPr>
          <p:cNvPr id="45" name="Straight Connector 44"/>
          <p:cNvCxnSpPr>
            <a:stCxn id="30" idx="0"/>
            <a:endCxn id="8" idx="2"/>
          </p:cNvCxnSpPr>
          <p:nvPr/>
        </p:nvCxnSpPr>
        <p:spPr>
          <a:xfrm flipV="1">
            <a:off x="6405773" y="3713478"/>
            <a:ext cx="1586538" cy="1281275"/>
          </a:xfrm>
          <a:prstGeom prst="line">
            <a:avLst/>
          </a:prstGeom>
        </p:spPr>
        <p:style>
          <a:lnRef idx="2">
            <a:schemeClr val="accent1"/>
          </a:lnRef>
          <a:fillRef idx="0">
            <a:schemeClr val="accent1"/>
          </a:fillRef>
          <a:effectRef idx="1">
            <a:schemeClr val="accent1"/>
          </a:effectRef>
          <a:fontRef idx="minor">
            <a:schemeClr val="tx1"/>
          </a:fontRef>
        </p:style>
      </p:cxnSp>
      <p:cxnSp>
        <p:nvCxnSpPr>
          <p:cNvPr id="47" name="Straight Connector 46"/>
          <p:cNvCxnSpPr>
            <a:stCxn id="28" idx="0"/>
            <a:endCxn id="8" idx="2"/>
          </p:cNvCxnSpPr>
          <p:nvPr/>
        </p:nvCxnSpPr>
        <p:spPr>
          <a:xfrm flipV="1">
            <a:off x="7771657" y="3713478"/>
            <a:ext cx="220654" cy="1340580"/>
          </a:xfrm>
          <a:prstGeom prst="line">
            <a:avLst/>
          </a:prstGeom>
        </p:spPr>
        <p:style>
          <a:lnRef idx="2">
            <a:schemeClr val="accent1"/>
          </a:lnRef>
          <a:fillRef idx="0">
            <a:schemeClr val="accent1"/>
          </a:fillRef>
          <a:effectRef idx="1">
            <a:schemeClr val="accent1"/>
          </a:effectRef>
          <a:fontRef idx="minor">
            <a:schemeClr val="tx1"/>
          </a:fontRef>
        </p:style>
      </p:cxnSp>
      <p:cxnSp>
        <p:nvCxnSpPr>
          <p:cNvPr id="49" name="Straight Connector 48"/>
          <p:cNvCxnSpPr>
            <a:stCxn id="25" idx="3"/>
            <a:endCxn id="7" idx="2"/>
          </p:cNvCxnSpPr>
          <p:nvPr/>
        </p:nvCxnSpPr>
        <p:spPr>
          <a:xfrm flipV="1">
            <a:off x="4922256" y="3713478"/>
            <a:ext cx="711174" cy="1147428"/>
          </a:xfrm>
          <a:prstGeom prst="line">
            <a:avLst/>
          </a:prstGeom>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a:xfrm flipV="1">
            <a:off x="10886" y="2707956"/>
            <a:ext cx="9144000" cy="32657"/>
          </a:xfrm>
          <a:prstGeom prst="line">
            <a:avLst/>
          </a:prstGeom>
          <a:ln>
            <a:prstDash val="sysDash"/>
          </a:ln>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p:nvCxnSpPr>
        <p:spPr>
          <a:xfrm flipV="1">
            <a:off x="0" y="4397829"/>
            <a:ext cx="9154886" cy="21322"/>
          </a:xfrm>
          <a:prstGeom prst="line">
            <a:avLst/>
          </a:prstGeom>
          <a:ln>
            <a:prstDash val="sysDash"/>
          </a:ln>
        </p:spPr>
        <p:style>
          <a:lnRef idx="2">
            <a:schemeClr val="accent1"/>
          </a:lnRef>
          <a:fillRef idx="0">
            <a:schemeClr val="accent1"/>
          </a:fillRef>
          <a:effectRef idx="1">
            <a:schemeClr val="accent1"/>
          </a:effectRef>
          <a:fontRef idx="minor">
            <a:schemeClr val="tx1"/>
          </a:fontRef>
        </p:style>
      </p:cxnSp>
      <p:cxnSp>
        <p:nvCxnSpPr>
          <p:cNvPr id="55" name="Straight Connector 54"/>
          <p:cNvCxnSpPr>
            <a:stCxn id="5" idx="0"/>
            <a:endCxn id="10" idx="1"/>
          </p:cNvCxnSpPr>
          <p:nvPr/>
        </p:nvCxnSpPr>
        <p:spPr>
          <a:xfrm flipV="1">
            <a:off x="1526196" y="2239135"/>
            <a:ext cx="3045804" cy="676559"/>
          </a:xfrm>
          <a:prstGeom prst="line">
            <a:avLst/>
          </a:prstGeom>
        </p:spPr>
        <p:style>
          <a:lnRef idx="2">
            <a:schemeClr val="accent1"/>
          </a:lnRef>
          <a:fillRef idx="0">
            <a:schemeClr val="accent1"/>
          </a:fillRef>
          <a:effectRef idx="1">
            <a:schemeClr val="accent1"/>
          </a:effectRef>
          <a:fontRef idx="minor">
            <a:schemeClr val="tx1"/>
          </a:fontRef>
        </p:style>
      </p:cxnSp>
      <p:cxnSp>
        <p:nvCxnSpPr>
          <p:cNvPr id="57" name="Straight Connector 56"/>
          <p:cNvCxnSpPr>
            <a:stCxn id="6" idx="3"/>
            <a:endCxn id="10" idx="1"/>
          </p:cNvCxnSpPr>
          <p:nvPr/>
        </p:nvCxnSpPr>
        <p:spPr>
          <a:xfrm flipV="1">
            <a:off x="4155658" y="2239135"/>
            <a:ext cx="416342" cy="1075451"/>
          </a:xfrm>
          <a:prstGeom prst="line">
            <a:avLst/>
          </a:prstGeom>
        </p:spPr>
        <p:style>
          <a:lnRef idx="2">
            <a:schemeClr val="accent1"/>
          </a:lnRef>
          <a:fillRef idx="0">
            <a:schemeClr val="accent1"/>
          </a:fillRef>
          <a:effectRef idx="1">
            <a:schemeClr val="accent1"/>
          </a:effectRef>
          <a:fontRef idx="minor">
            <a:schemeClr val="tx1"/>
          </a:fontRef>
        </p:style>
      </p:cxnSp>
      <p:cxnSp>
        <p:nvCxnSpPr>
          <p:cNvPr id="59" name="Straight Connector 58"/>
          <p:cNvCxnSpPr>
            <a:stCxn id="7" idx="0"/>
            <a:endCxn id="10" idx="1"/>
          </p:cNvCxnSpPr>
          <p:nvPr/>
        </p:nvCxnSpPr>
        <p:spPr>
          <a:xfrm flipH="1" flipV="1">
            <a:off x="4572000" y="2239135"/>
            <a:ext cx="1061430" cy="676559"/>
          </a:xfrm>
          <a:prstGeom prst="line">
            <a:avLst/>
          </a:prstGeom>
        </p:spPr>
        <p:style>
          <a:lnRef idx="2">
            <a:schemeClr val="accent1"/>
          </a:lnRef>
          <a:fillRef idx="0">
            <a:schemeClr val="accent1"/>
          </a:fillRef>
          <a:effectRef idx="1">
            <a:schemeClr val="accent1"/>
          </a:effectRef>
          <a:fontRef idx="minor">
            <a:schemeClr val="tx1"/>
          </a:fontRef>
        </p:style>
      </p:cxnSp>
      <p:cxnSp>
        <p:nvCxnSpPr>
          <p:cNvPr id="61" name="Straight Connector 60"/>
          <p:cNvCxnSpPr>
            <a:stCxn id="8" idx="1"/>
            <a:endCxn id="10" idx="1"/>
          </p:cNvCxnSpPr>
          <p:nvPr/>
        </p:nvCxnSpPr>
        <p:spPr>
          <a:xfrm flipH="1" flipV="1">
            <a:off x="4572000" y="2239135"/>
            <a:ext cx="2844466" cy="1075451"/>
          </a:xfrm>
          <a:prstGeom prst="line">
            <a:avLst/>
          </a:prstGeom>
        </p:spPr>
        <p:style>
          <a:lnRef idx="2">
            <a:schemeClr val="accent1"/>
          </a:lnRef>
          <a:fillRef idx="0">
            <a:schemeClr val="accent1"/>
          </a:fillRef>
          <a:effectRef idx="1">
            <a:schemeClr val="accent1"/>
          </a:effectRef>
          <a:fontRef idx="minor">
            <a:schemeClr val="tx1"/>
          </a:fontRef>
        </p:style>
      </p:cxnSp>
      <p:sp>
        <p:nvSpPr>
          <p:cNvPr id="62" name="TextBox 61"/>
          <p:cNvSpPr txBox="1"/>
          <p:nvPr/>
        </p:nvSpPr>
        <p:spPr>
          <a:xfrm>
            <a:off x="8281483" y="2382528"/>
            <a:ext cx="862517" cy="369332"/>
          </a:xfrm>
          <a:prstGeom prst="rect">
            <a:avLst/>
          </a:prstGeom>
          <a:noFill/>
        </p:spPr>
        <p:txBody>
          <a:bodyPr wrap="square" rtlCol="0">
            <a:spAutoFit/>
          </a:bodyPr>
          <a:lstStyle/>
          <a:p>
            <a:r>
              <a:rPr lang="en-US" b="1" dirty="0" smtClean="0">
                <a:latin typeface="Gill Sans MT" panose="020B0502020104020203" pitchFamily="34" charset="0"/>
              </a:rPr>
              <a:t>Cloud</a:t>
            </a:r>
            <a:endParaRPr lang="en-US" b="1" dirty="0">
              <a:latin typeface="Gill Sans MT" panose="020B0502020104020203" pitchFamily="34" charset="0"/>
            </a:endParaRPr>
          </a:p>
        </p:txBody>
      </p:sp>
      <p:sp>
        <p:nvSpPr>
          <p:cNvPr id="64" name="Left-Right Arrow 63"/>
          <p:cNvSpPr/>
          <p:nvPr/>
        </p:nvSpPr>
        <p:spPr>
          <a:xfrm>
            <a:off x="2374090" y="6067263"/>
            <a:ext cx="3862777" cy="183092"/>
          </a:xfrm>
          <a:prstGeom prst="lef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TextBox 64"/>
          <p:cNvSpPr txBox="1"/>
          <p:nvPr/>
        </p:nvSpPr>
        <p:spPr>
          <a:xfrm>
            <a:off x="3626641" y="6206109"/>
            <a:ext cx="2444085" cy="369332"/>
          </a:xfrm>
          <a:prstGeom prst="rect">
            <a:avLst/>
          </a:prstGeom>
          <a:noFill/>
        </p:spPr>
        <p:txBody>
          <a:bodyPr wrap="square" rtlCol="0">
            <a:spAutoFit/>
          </a:bodyPr>
          <a:lstStyle/>
          <a:p>
            <a:r>
              <a:rPr lang="en-US" b="1" dirty="0" err="1" smtClean="0">
                <a:latin typeface="Gill Sans MT" panose="020B0502020104020203" pitchFamily="34" charset="0"/>
              </a:rPr>
              <a:t>IoT</a:t>
            </a:r>
            <a:r>
              <a:rPr lang="en-US" b="1" dirty="0" smtClean="0">
                <a:latin typeface="Gill Sans MT" panose="020B0502020104020203" pitchFamily="34" charset="0"/>
              </a:rPr>
              <a:t> Devices</a:t>
            </a:r>
            <a:endParaRPr lang="en-US" b="1" dirty="0">
              <a:latin typeface="Gill Sans MT" panose="020B0502020104020203" pitchFamily="34" charset="0"/>
            </a:endParaRPr>
          </a:p>
        </p:txBody>
      </p:sp>
      <p:sp>
        <p:nvSpPr>
          <p:cNvPr id="3" name="Rectangle 2"/>
          <p:cNvSpPr/>
          <p:nvPr/>
        </p:nvSpPr>
        <p:spPr>
          <a:xfrm>
            <a:off x="10886" y="2751860"/>
            <a:ext cx="9133114" cy="1645969"/>
          </a:xfrm>
          <a:prstGeom prst="rect">
            <a:avLst/>
          </a:prstGeom>
          <a:gradFill flip="none" rotWithShape="1">
            <a:gsLst>
              <a:gs pos="0">
                <a:schemeClr val="accent1">
                  <a:tint val="100000"/>
                  <a:shade val="100000"/>
                  <a:satMod val="130000"/>
                  <a:alpha val="26000"/>
                </a:schemeClr>
              </a:gs>
              <a:gs pos="100000">
                <a:schemeClr val="accent1">
                  <a:tint val="50000"/>
                  <a:shade val="100000"/>
                  <a:satMod val="350000"/>
                  <a:alpha val="26000"/>
                </a:schemeClr>
              </a:gs>
            </a:gsLst>
            <a:lin ang="16200000" scaled="0"/>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794077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62"/>
                                        </p:tgtEl>
                                        <p:attrNameLst>
                                          <p:attrName>style.visibility</p:attrName>
                                        </p:attrNameLst>
                                      </p:cBhvr>
                                      <p:to>
                                        <p:strVal val="visible"/>
                                      </p:to>
                                    </p:set>
                                    <p:animEffect transition="in" filter="wipe(down)">
                                      <p:cBhvr>
                                        <p:cTn id="10" dur="500"/>
                                        <p:tgtEl>
                                          <p:spTgt spid="62"/>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wipe(down)">
                                      <p:cBhvr>
                                        <p:cTn id="15" dur="500"/>
                                        <p:tgtEl>
                                          <p:spTgt spid="19"/>
                                        </p:tgtEl>
                                      </p:cBhvr>
                                    </p:animEffect>
                                  </p:childTnLst>
                                </p:cTn>
                              </p:par>
                              <p:par>
                                <p:cTn id="16" presetID="22" presetClass="entr" presetSubtype="4" fill="hold" nodeType="with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wipe(down)">
                                      <p:cBhvr>
                                        <p:cTn id="18" dur="500"/>
                                        <p:tgtEl>
                                          <p:spTgt spid="20"/>
                                        </p:tgtEl>
                                      </p:cBhvr>
                                    </p:animEffect>
                                  </p:childTnLst>
                                </p:cTn>
                              </p:par>
                              <p:par>
                                <p:cTn id="19" presetID="22" presetClass="entr" presetSubtype="4" fill="hold" nodeType="withEffect">
                                  <p:stCondLst>
                                    <p:cond delay="0"/>
                                  </p:stCondLst>
                                  <p:childTnLst>
                                    <p:set>
                                      <p:cBhvr>
                                        <p:cTn id="20" dur="1" fill="hold">
                                          <p:stCondLst>
                                            <p:cond delay="0"/>
                                          </p:stCondLst>
                                        </p:cTn>
                                        <p:tgtEl>
                                          <p:spTgt spid="21"/>
                                        </p:tgtEl>
                                        <p:attrNameLst>
                                          <p:attrName>style.visibility</p:attrName>
                                        </p:attrNameLst>
                                      </p:cBhvr>
                                      <p:to>
                                        <p:strVal val="visible"/>
                                      </p:to>
                                    </p:set>
                                    <p:animEffect transition="in" filter="wipe(down)">
                                      <p:cBhvr>
                                        <p:cTn id="21" dur="500"/>
                                        <p:tgtEl>
                                          <p:spTgt spid="21"/>
                                        </p:tgtEl>
                                      </p:cBhvr>
                                    </p:animEffect>
                                  </p:childTnLst>
                                </p:cTn>
                              </p:par>
                              <p:par>
                                <p:cTn id="22" presetID="22" presetClass="entr" presetSubtype="4" fill="hold" nodeType="withEffect">
                                  <p:stCondLst>
                                    <p:cond delay="0"/>
                                  </p:stCondLst>
                                  <p:childTnLst>
                                    <p:set>
                                      <p:cBhvr>
                                        <p:cTn id="23" dur="1" fill="hold">
                                          <p:stCondLst>
                                            <p:cond delay="0"/>
                                          </p:stCondLst>
                                        </p:cTn>
                                        <p:tgtEl>
                                          <p:spTgt spid="22"/>
                                        </p:tgtEl>
                                        <p:attrNameLst>
                                          <p:attrName>style.visibility</p:attrName>
                                        </p:attrNameLst>
                                      </p:cBhvr>
                                      <p:to>
                                        <p:strVal val="visible"/>
                                      </p:to>
                                    </p:set>
                                    <p:animEffect transition="in" filter="wipe(down)">
                                      <p:cBhvr>
                                        <p:cTn id="24" dur="500"/>
                                        <p:tgtEl>
                                          <p:spTgt spid="22"/>
                                        </p:tgtEl>
                                      </p:cBhvr>
                                    </p:animEffect>
                                  </p:childTnLst>
                                </p:cTn>
                              </p:par>
                              <p:par>
                                <p:cTn id="25" presetID="22" presetClass="entr" presetSubtype="4" fill="hold" nodeType="with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wipe(down)">
                                      <p:cBhvr>
                                        <p:cTn id="27" dur="500"/>
                                        <p:tgtEl>
                                          <p:spTgt spid="23"/>
                                        </p:tgtEl>
                                      </p:cBhvr>
                                    </p:animEffect>
                                  </p:childTnLst>
                                </p:cTn>
                              </p:par>
                              <p:par>
                                <p:cTn id="28" presetID="22" presetClass="entr" presetSubtype="4" fill="hold" nodeType="withEffect">
                                  <p:stCondLst>
                                    <p:cond delay="0"/>
                                  </p:stCondLst>
                                  <p:childTnLst>
                                    <p:set>
                                      <p:cBhvr>
                                        <p:cTn id="29" dur="1" fill="hold">
                                          <p:stCondLst>
                                            <p:cond delay="0"/>
                                          </p:stCondLst>
                                        </p:cTn>
                                        <p:tgtEl>
                                          <p:spTgt spid="31"/>
                                        </p:tgtEl>
                                        <p:attrNameLst>
                                          <p:attrName>style.visibility</p:attrName>
                                        </p:attrNameLst>
                                      </p:cBhvr>
                                      <p:to>
                                        <p:strVal val="visible"/>
                                      </p:to>
                                    </p:set>
                                    <p:animEffect transition="in" filter="wipe(down)">
                                      <p:cBhvr>
                                        <p:cTn id="30" dur="500"/>
                                        <p:tgtEl>
                                          <p:spTgt spid="31"/>
                                        </p:tgtEl>
                                      </p:cBhvr>
                                    </p:animEffect>
                                  </p:childTnLst>
                                </p:cTn>
                              </p:par>
                              <p:par>
                                <p:cTn id="31" presetID="22" presetClass="entr" presetSubtype="4" fill="hold" nodeType="withEffect">
                                  <p:stCondLst>
                                    <p:cond delay="0"/>
                                  </p:stCondLst>
                                  <p:childTnLst>
                                    <p:set>
                                      <p:cBhvr>
                                        <p:cTn id="32" dur="1" fill="hold">
                                          <p:stCondLst>
                                            <p:cond delay="0"/>
                                          </p:stCondLst>
                                        </p:cTn>
                                        <p:tgtEl>
                                          <p:spTgt spid="26"/>
                                        </p:tgtEl>
                                        <p:attrNameLst>
                                          <p:attrName>style.visibility</p:attrName>
                                        </p:attrNameLst>
                                      </p:cBhvr>
                                      <p:to>
                                        <p:strVal val="visible"/>
                                      </p:to>
                                    </p:set>
                                    <p:animEffect transition="in" filter="wipe(down)">
                                      <p:cBhvr>
                                        <p:cTn id="33" dur="500"/>
                                        <p:tgtEl>
                                          <p:spTgt spid="26"/>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65"/>
                                        </p:tgtEl>
                                        <p:attrNameLst>
                                          <p:attrName>style.visibility</p:attrName>
                                        </p:attrNameLst>
                                      </p:cBhvr>
                                      <p:to>
                                        <p:strVal val="visible"/>
                                      </p:to>
                                    </p:set>
                                    <p:animEffect transition="in" filter="fade">
                                      <p:cBhvr>
                                        <p:cTn id="38" dur="500"/>
                                        <p:tgtEl>
                                          <p:spTgt spid="65"/>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64"/>
                                        </p:tgtEl>
                                        <p:attrNameLst>
                                          <p:attrName>style.visibility</p:attrName>
                                        </p:attrNameLst>
                                      </p:cBhvr>
                                      <p:to>
                                        <p:strVal val="visible"/>
                                      </p:to>
                                    </p:set>
                                    <p:animEffect transition="in" filter="fade">
                                      <p:cBhvr>
                                        <p:cTn id="41" dur="500"/>
                                        <p:tgtEl>
                                          <p:spTgt spid="64"/>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4" fill="hold" nodeType="clickEffect">
                                  <p:stCondLst>
                                    <p:cond delay="0"/>
                                  </p:stCondLst>
                                  <p:childTnLst>
                                    <p:set>
                                      <p:cBhvr>
                                        <p:cTn id="45" dur="1" fill="hold">
                                          <p:stCondLst>
                                            <p:cond delay="0"/>
                                          </p:stCondLst>
                                        </p:cTn>
                                        <p:tgtEl>
                                          <p:spTgt spid="5"/>
                                        </p:tgtEl>
                                        <p:attrNameLst>
                                          <p:attrName>style.visibility</p:attrName>
                                        </p:attrNameLst>
                                      </p:cBhvr>
                                      <p:to>
                                        <p:strVal val="visible"/>
                                      </p:to>
                                    </p:set>
                                    <p:animEffect transition="in" filter="wipe(down)">
                                      <p:cBhvr>
                                        <p:cTn id="46" dur="500"/>
                                        <p:tgtEl>
                                          <p:spTgt spid="5"/>
                                        </p:tgtEl>
                                      </p:cBhvr>
                                    </p:animEffect>
                                  </p:childTnLst>
                                </p:cTn>
                              </p:par>
                              <p:par>
                                <p:cTn id="47" presetID="22" presetClass="entr" presetSubtype="4" fill="hold" nodeType="withEffect">
                                  <p:stCondLst>
                                    <p:cond delay="0"/>
                                  </p:stCondLst>
                                  <p:childTnLst>
                                    <p:set>
                                      <p:cBhvr>
                                        <p:cTn id="48" dur="1" fill="hold">
                                          <p:stCondLst>
                                            <p:cond delay="0"/>
                                          </p:stCondLst>
                                        </p:cTn>
                                        <p:tgtEl>
                                          <p:spTgt spid="6"/>
                                        </p:tgtEl>
                                        <p:attrNameLst>
                                          <p:attrName>style.visibility</p:attrName>
                                        </p:attrNameLst>
                                      </p:cBhvr>
                                      <p:to>
                                        <p:strVal val="visible"/>
                                      </p:to>
                                    </p:set>
                                    <p:animEffect transition="in" filter="wipe(down)">
                                      <p:cBhvr>
                                        <p:cTn id="49" dur="500"/>
                                        <p:tgtEl>
                                          <p:spTgt spid="6"/>
                                        </p:tgtEl>
                                      </p:cBhvr>
                                    </p:animEffect>
                                  </p:childTnLst>
                                </p:cTn>
                              </p:par>
                              <p:par>
                                <p:cTn id="50" presetID="22" presetClass="entr" presetSubtype="4" fill="hold" nodeType="withEffect">
                                  <p:stCondLst>
                                    <p:cond delay="0"/>
                                  </p:stCondLst>
                                  <p:childTnLst>
                                    <p:set>
                                      <p:cBhvr>
                                        <p:cTn id="51" dur="1" fill="hold">
                                          <p:stCondLst>
                                            <p:cond delay="0"/>
                                          </p:stCondLst>
                                        </p:cTn>
                                        <p:tgtEl>
                                          <p:spTgt spid="7"/>
                                        </p:tgtEl>
                                        <p:attrNameLst>
                                          <p:attrName>style.visibility</p:attrName>
                                        </p:attrNameLst>
                                      </p:cBhvr>
                                      <p:to>
                                        <p:strVal val="visible"/>
                                      </p:to>
                                    </p:set>
                                    <p:animEffect transition="in" filter="wipe(down)">
                                      <p:cBhvr>
                                        <p:cTn id="52" dur="500"/>
                                        <p:tgtEl>
                                          <p:spTgt spid="7"/>
                                        </p:tgtEl>
                                      </p:cBhvr>
                                    </p:animEffect>
                                  </p:childTnLst>
                                </p:cTn>
                              </p:par>
                              <p:par>
                                <p:cTn id="53" presetID="22" presetClass="entr" presetSubtype="4" fill="hold" nodeType="withEffect">
                                  <p:stCondLst>
                                    <p:cond delay="0"/>
                                  </p:stCondLst>
                                  <p:childTnLst>
                                    <p:set>
                                      <p:cBhvr>
                                        <p:cTn id="54" dur="1" fill="hold">
                                          <p:stCondLst>
                                            <p:cond delay="0"/>
                                          </p:stCondLst>
                                        </p:cTn>
                                        <p:tgtEl>
                                          <p:spTgt spid="8"/>
                                        </p:tgtEl>
                                        <p:attrNameLst>
                                          <p:attrName>style.visibility</p:attrName>
                                        </p:attrNameLst>
                                      </p:cBhvr>
                                      <p:to>
                                        <p:strVal val="visible"/>
                                      </p:to>
                                    </p:set>
                                    <p:animEffect transition="in" filter="wipe(down)">
                                      <p:cBhvr>
                                        <p:cTn id="55" dur="500"/>
                                        <p:tgtEl>
                                          <p:spTgt spid="8"/>
                                        </p:tgtEl>
                                      </p:cBhvr>
                                    </p:animEffect>
                                  </p:childTnLst>
                                </p:cTn>
                              </p:par>
                            </p:childTnLst>
                          </p:cTn>
                        </p:par>
                      </p:childTnLst>
                    </p:cTn>
                  </p:par>
                  <p:par>
                    <p:cTn id="56" fill="hold">
                      <p:stCondLst>
                        <p:cond delay="indefinite"/>
                      </p:stCondLst>
                      <p:childTnLst>
                        <p:par>
                          <p:cTn id="57" fill="hold">
                            <p:stCondLst>
                              <p:cond delay="0"/>
                            </p:stCondLst>
                            <p:childTnLst>
                              <p:par>
                                <p:cTn id="58" presetID="16" presetClass="entr" presetSubtype="21" fill="hold" nodeType="clickEffect">
                                  <p:stCondLst>
                                    <p:cond delay="0"/>
                                  </p:stCondLst>
                                  <p:childTnLst>
                                    <p:set>
                                      <p:cBhvr>
                                        <p:cTn id="59" dur="1" fill="hold">
                                          <p:stCondLst>
                                            <p:cond delay="0"/>
                                          </p:stCondLst>
                                        </p:cTn>
                                        <p:tgtEl>
                                          <p:spTgt spid="33"/>
                                        </p:tgtEl>
                                        <p:attrNameLst>
                                          <p:attrName>style.visibility</p:attrName>
                                        </p:attrNameLst>
                                      </p:cBhvr>
                                      <p:to>
                                        <p:strVal val="visible"/>
                                      </p:to>
                                    </p:set>
                                    <p:animEffect transition="in" filter="barn(inVertical)">
                                      <p:cBhvr>
                                        <p:cTn id="60" dur="500"/>
                                        <p:tgtEl>
                                          <p:spTgt spid="33"/>
                                        </p:tgtEl>
                                      </p:cBhvr>
                                    </p:animEffect>
                                  </p:childTnLst>
                                </p:cTn>
                              </p:par>
                              <p:par>
                                <p:cTn id="61" presetID="16" presetClass="entr" presetSubtype="21" fill="hold" nodeType="withEffect">
                                  <p:stCondLst>
                                    <p:cond delay="0"/>
                                  </p:stCondLst>
                                  <p:childTnLst>
                                    <p:set>
                                      <p:cBhvr>
                                        <p:cTn id="62" dur="1" fill="hold">
                                          <p:stCondLst>
                                            <p:cond delay="0"/>
                                          </p:stCondLst>
                                        </p:cTn>
                                        <p:tgtEl>
                                          <p:spTgt spid="35"/>
                                        </p:tgtEl>
                                        <p:attrNameLst>
                                          <p:attrName>style.visibility</p:attrName>
                                        </p:attrNameLst>
                                      </p:cBhvr>
                                      <p:to>
                                        <p:strVal val="visible"/>
                                      </p:to>
                                    </p:set>
                                    <p:animEffect transition="in" filter="barn(inVertical)">
                                      <p:cBhvr>
                                        <p:cTn id="63" dur="500"/>
                                        <p:tgtEl>
                                          <p:spTgt spid="35"/>
                                        </p:tgtEl>
                                      </p:cBhvr>
                                    </p:animEffect>
                                  </p:childTnLst>
                                </p:cTn>
                              </p:par>
                              <p:par>
                                <p:cTn id="64" presetID="16" presetClass="entr" presetSubtype="21" fill="hold" nodeType="withEffect">
                                  <p:stCondLst>
                                    <p:cond delay="0"/>
                                  </p:stCondLst>
                                  <p:childTnLst>
                                    <p:set>
                                      <p:cBhvr>
                                        <p:cTn id="65" dur="1" fill="hold">
                                          <p:stCondLst>
                                            <p:cond delay="0"/>
                                          </p:stCondLst>
                                        </p:cTn>
                                        <p:tgtEl>
                                          <p:spTgt spid="37"/>
                                        </p:tgtEl>
                                        <p:attrNameLst>
                                          <p:attrName>style.visibility</p:attrName>
                                        </p:attrNameLst>
                                      </p:cBhvr>
                                      <p:to>
                                        <p:strVal val="visible"/>
                                      </p:to>
                                    </p:set>
                                    <p:animEffect transition="in" filter="barn(inVertical)">
                                      <p:cBhvr>
                                        <p:cTn id="66" dur="500"/>
                                        <p:tgtEl>
                                          <p:spTgt spid="37"/>
                                        </p:tgtEl>
                                      </p:cBhvr>
                                    </p:animEffect>
                                  </p:childTnLst>
                                </p:cTn>
                              </p:par>
                              <p:par>
                                <p:cTn id="67" presetID="16" presetClass="entr" presetSubtype="21" fill="hold" nodeType="withEffect">
                                  <p:stCondLst>
                                    <p:cond delay="0"/>
                                  </p:stCondLst>
                                  <p:childTnLst>
                                    <p:set>
                                      <p:cBhvr>
                                        <p:cTn id="68" dur="1" fill="hold">
                                          <p:stCondLst>
                                            <p:cond delay="0"/>
                                          </p:stCondLst>
                                        </p:cTn>
                                        <p:tgtEl>
                                          <p:spTgt spid="39"/>
                                        </p:tgtEl>
                                        <p:attrNameLst>
                                          <p:attrName>style.visibility</p:attrName>
                                        </p:attrNameLst>
                                      </p:cBhvr>
                                      <p:to>
                                        <p:strVal val="visible"/>
                                      </p:to>
                                    </p:set>
                                    <p:animEffect transition="in" filter="barn(inVertical)">
                                      <p:cBhvr>
                                        <p:cTn id="69" dur="500"/>
                                        <p:tgtEl>
                                          <p:spTgt spid="39"/>
                                        </p:tgtEl>
                                      </p:cBhvr>
                                    </p:animEffect>
                                  </p:childTnLst>
                                </p:cTn>
                              </p:par>
                              <p:par>
                                <p:cTn id="70" presetID="16" presetClass="entr" presetSubtype="21" fill="hold" nodeType="withEffect">
                                  <p:stCondLst>
                                    <p:cond delay="0"/>
                                  </p:stCondLst>
                                  <p:childTnLst>
                                    <p:set>
                                      <p:cBhvr>
                                        <p:cTn id="71" dur="1" fill="hold">
                                          <p:stCondLst>
                                            <p:cond delay="0"/>
                                          </p:stCondLst>
                                        </p:cTn>
                                        <p:tgtEl>
                                          <p:spTgt spid="41"/>
                                        </p:tgtEl>
                                        <p:attrNameLst>
                                          <p:attrName>style.visibility</p:attrName>
                                        </p:attrNameLst>
                                      </p:cBhvr>
                                      <p:to>
                                        <p:strVal val="visible"/>
                                      </p:to>
                                    </p:set>
                                    <p:animEffect transition="in" filter="barn(inVertical)">
                                      <p:cBhvr>
                                        <p:cTn id="72" dur="500"/>
                                        <p:tgtEl>
                                          <p:spTgt spid="41"/>
                                        </p:tgtEl>
                                      </p:cBhvr>
                                    </p:animEffect>
                                  </p:childTnLst>
                                </p:cTn>
                              </p:par>
                              <p:par>
                                <p:cTn id="73" presetID="16" presetClass="entr" presetSubtype="21" fill="hold" nodeType="withEffect">
                                  <p:stCondLst>
                                    <p:cond delay="0"/>
                                  </p:stCondLst>
                                  <p:childTnLst>
                                    <p:set>
                                      <p:cBhvr>
                                        <p:cTn id="74" dur="1" fill="hold">
                                          <p:stCondLst>
                                            <p:cond delay="0"/>
                                          </p:stCondLst>
                                        </p:cTn>
                                        <p:tgtEl>
                                          <p:spTgt spid="49"/>
                                        </p:tgtEl>
                                        <p:attrNameLst>
                                          <p:attrName>style.visibility</p:attrName>
                                        </p:attrNameLst>
                                      </p:cBhvr>
                                      <p:to>
                                        <p:strVal val="visible"/>
                                      </p:to>
                                    </p:set>
                                    <p:animEffect transition="in" filter="barn(inVertical)">
                                      <p:cBhvr>
                                        <p:cTn id="75" dur="500"/>
                                        <p:tgtEl>
                                          <p:spTgt spid="49"/>
                                        </p:tgtEl>
                                      </p:cBhvr>
                                    </p:animEffect>
                                  </p:childTnLst>
                                </p:cTn>
                              </p:par>
                              <p:par>
                                <p:cTn id="76" presetID="16" presetClass="entr" presetSubtype="21" fill="hold" nodeType="withEffect">
                                  <p:stCondLst>
                                    <p:cond delay="0"/>
                                  </p:stCondLst>
                                  <p:childTnLst>
                                    <p:set>
                                      <p:cBhvr>
                                        <p:cTn id="77" dur="1" fill="hold">
                                          <p:stCondLst>
                                            <p:cond delay="0"/>
                                          </p:stCondLst>
                                        </p:cTn>
                                        <p:tgtEl>
                                          <p:spTgt spid="43"/>
                                        </p:tgtEl>
                                        <p:attrNameLst>
                                          <p:attrName>style.visibility</p:attrName>
                                        </p:attrNameLst>
                                      </p:cBhvr>
                                      <p:to>
                                        <p:strVal val="visible"/>
                                      </p:to>
                                    </p:set>
                                    <p:animEffect transition="in" filter="barn(inVertical)">
                                      <p:cBhvr>
                                        <p:cTn id="78" dur="500"/>
                                        <p:tgtEl>
                                          <p:spTgt spid="43"/>
                                        </p:tgtEl>
                                      </p:cBhvr>
                                    </p:animEffect>
                                  </p:childTnLst>
                                </p:cTn>
                              </p:par>
                              <p:par>
                                <p:cTn id="79" presetID="16" presetClass="entr" presetSubtype="21" fill="hold" nodeType="withEffect">
                                  <p:stCondLst>
                                    <p:cond delay="0"/>
                                  </p:stCondLst>
                                  <p:childTnLst>
                                    <p:set>
                                      <p:cBhvr>
                                        <p:cTn id="80" dur="1" fill="hold">
                                          <p:stCondLst>
                                            <p:cond delay="0"/>
                                          </p:stCondLst>
                                        </p:cTn>
                                        <p:tgtEl>
                                          <p:spTgt spid="45"/>
                                        </p:tgtEl>
                                        <p:attrNameLst>
                                          <p:attrName>style.visibility</p:attrName>
                                        </p:attrNameLst>
                                      </p:cBhvr>
                                      <p:to>
                                        <p:strVal val="visible"/>
                                      </p:to>
                                    </p:set>
                                    <p:animEffect transition="in" filter="barn(inVertical)">
                                      <p:cBhvr>
                                        <p:cTn id="81" dur="500"/>
                                        <p:tgtEl>
                                          <p:spTgt spid="45"/>
                                        </p:tgtEl>
                                      </p:cBhvr>
                                    </p:animEffect>
                                  </p:childTnLst>
                                </p:cTn>
                              </p:par>
                              <p:par>
                                <p:cTn id="82" presetID="16" presetClass="entr" presetSubtype="21" fill="hold" nodeType="withEffect">
                                  <p:stCondLst>
                                    <p:cond delay="0"/>
                                  </p:stCondLst>
                                  <p:childTnLst>
                                    <p:set>
                                      <p:cBhvr>
                                        <p:cTn id="83" dur="1" fill="hold">
                                          <p:stCondLst>
                                            <p:cond delay="0"/>
                                          </p:stCondLst>
                                        </p:cTn>
                                        <p:tgtEl>
                                          <p:spTgt spid="47"/>
                                        </p:tgtEl>
                                        <p:attrNameLst>
                                          <p:attrName>style.visibility</p:attrName>
                                        </p:attrNameLst>
                                      </p:cBhvr>
                                      <p:to>
                                        <p:strVal val="visible"/>
                                      </p:to>
                                    </p:set>
                                    <p:animEffect transition="in" filter="barn(inVertical)">
                                      <p:cBhvr>
                                        <p:cTn id="84" dur="500"/>
                                        <p:tgtEl>
                                          <p:spTgt spid="47"/>
                                        </p:tgtEl>
                                      </p:cBhvr>
                                    </p:animEffect>
                                  </p:childTnLst>
                                </p:cTn>
                              </p:par>
                              <p:par>
                                <p:cTn id="85" presetID="16" presetClass="entr" presetSubtype="21" fill="hold" nodeType="withEffect">
                                  <p:stCondLst>
                                    <p:cond delay="0"/>
                                  </p:stCondLst>
                                  <p:childTnLst>
                                    <p:set>
                                      <p:cBhvr>
                                        <p:cTn id="86" dur="1" fill="hold">
                                          <p:stCondLst>
                                            <p:cond delay="0"/>
                                          </p:stCondLst>
                                        </p:cTn>
                                        <p:tgtEl>
                                          <p:spTgt spid="55"/>
                                        </p:tgtEl>
                                        <p:attrNameLst>
                                          <p:attrName>style.visibility</p:attrName>
                                        </p:attrNameLst>
                                      </p:cBhvr>
                                      <p:to>
                                        <p:strVal val="visible"/>
                                      </p:to>
                                    </p:set>
                                    <p:animEffect transition="in" filter="barn(inVertical)">
                                      <p:cBhvr>
                                        <p:cTn id="87" dur="500"/>
                                        <p:tgtEl>
                                          <p:spTgt spid="55"/>
                                        </p:tgtEl>
                                      </p:cBhvr>
                                    </p:animEffect>
                                  </p:childTnLst>
                                </p:cTn>
                              </p:par>
                              <p:par>
                                <p:cTn id="88" presetID="16" presetClass="entr" presetSubtype="21" fill="hold" nodeType="withEffect">
                                  <p:stCondLst>
                                    <p:cond delay="0"/>
                                  </p:stCondLst>
                                  <p:childTnLst>
                                    <p:set>
                                      <p:cBhvr>
                                        <p:cTn id="89" dur="1" fill="hold">
                                          <p:stCondLst>
                                            <p:cond delay="0"/>
                                          </p:stCondLst>
                                        </p:cTn>
                                        <p:tgtEl>
                                          <p:spTgt spid="57"/>
                                        </p:tgtEl>
                                        <p:attrNameLst>
                                          <p:attrName>style.visibility</p:attrName>
                                        </p:attrNameLst>
                                      </p:cBhvr>
                                      <p:to>
                                        <p:strVal val="visible"/>
                                      </p:to>
                                    </p:set>
                                    <p:animEffect transition="in" filter="barn(inVertical)">
                                      <p:cBhvr>
                                        <p:cTn id="90" dur="500"/>
                                        <p:tgtEl>
                                          <p:spTgt spid="57"/>
                                        </p:tgtEl>
                                      </p:cBhvr>
                                    </p:animEffect>
                                  </p:childTnLst>
                                </p:cTn>
                              </p:par>
                              <p:par>
                                <p:cTn id="91" presetID="16" presetClass="entr" presetSubtype="21" fill="hold" nodeType="withEffect">
                                  <p:stCondLst>
                                    <p:cond delay="0"/>
                                  </p:stCondLst>
                                  <p:childTnLst>
                                    <p:set>
                                      <p:cBhvr>
                                        <p:cTn id="92" dur="1" fill="hold">
                                          <p:stCondLst>
                                            <p:cond delay="0"/>
                                          </p:stCondLst>
                                        </p:cTn>
                                        <p:tgtEl>
                                          <p:spTgt spid="59"/>
                                        </p:tgtEl>
                                        <p:attrNameLst>
                                          <p:attrName>style.visibility</p:attrName>
                                        </p:attrNameLst>
                                      </p:cBhvr>
                                      <p:to>
                                        <p:strVal val="visible"/>
                                      </p:to>
                                    </p:set>
                                    <p:animEffect transition="in" filter="barn(inVertical)">
                                      <p:cBhvr>
                                        <p:cTn id="93" dur="500"/>
                                        <p:tgtEl>
                                          <p:spTgt spid="59"/>
                                        </p:tgtEl>
                                      </p:cBhvr>
                                    </p:animEffect>
                                  </p:childTnLst>
                                </p:cTn>
                              </p:par>
                              <p:par>
                                <p:cTn id="94" presetID="16" presetClass="entr" presetSubtype="21" fill="hold" nodeType="withEffect">
                                  <p:stCondLst>
                                    <p:cond delay="0"/>
                                  </p:stCondLst>
                                  <p:childTnLst>
                                    <p:set>
                                      <p:cBhvr>
                                        <p:cTn id="95" dur="1" fill="hold">
                                          <p:stCondLst>
                                            <p:cond delay="0"/>
                                          </p:stCondLst>
                                        </p:cTn>
                                        <p:tgtEl>
                                          <p:spTgt spid="61"/>
                                        </p:tgtEl>
                                        <p:attrNameLst>
                                          <p:attrName>style.visibility</p:attrName>
                                        </p:attrNameLst>
                                      </p:cBhvr>
                                      <p:to>
                                        <p:strVal val="visible"/>
                                      </p:to>
                                    </p:set>
                                    <p:animEffect transition="in" filter="barn(inVertical)">
                                      <p:cBhvr>
                                        <p:cTn id="96"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p:bldP spid="64" grpId="0" animBg="1"/>
      <p:bldP spid="6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p:cNvSpPr>
            <a:spLocks noGrp="1"/>
          </p:cNvSpPr>
          <p:nvPr>
            <p:ph type="title"/>
          </p:nvPr>
        </p:nvSpPr>
        <p:spPr>
          <a:xfrm>
            <a:off x="457200" y="101600"/>
            <a:ext cx="8229600" cy="1143000"/>
          </a:xfrm>
        </p:spPr>
        <p:txBody>
          <a:bodyPr/>
          <a:lstStyle/>
          <a:p>
            <a:r>
              <a:rPr lang="en-US" altLang="en-US" sz="3200" smtClean="0"/>
              <a:t>Gateway-Oriented Reconfigurable Ecosystem (GORE)</a:t>
            </a:r>
          </a:p>
        </p:txBody>
      </p:sp>
      <p:sp>
        <p:nvSpPr>
          <p:cNvPr id="27651" name="Content Placeholder 2"/>
          <p:cNvSpPr>
            <a:spLocks noGrp="1"/>
          </p:cNvSpPr>
          <p:nvPr>
            <p:ph idx="1"/>
          </p:nvPr>
        </p:nvSpPr>
        <p:spPr>
          <a:xfrm>
            <a:off x="457200" y="2797856"/>
            <a:ext cx="8229600" cy="3173412"/>
          </a:xfrm>
        </p:spPr>
        <p:txBody>
          <a:bodyPr/>
          <a:lstStyle/>
          <a:p>
            <a:r>
              <a:rPr lang="en-US" altLang="en-US" dirty="0" smtClean="0"/>
              <a:t>Purpose: deliver a collection of resources to customers on-demand.</a:t>
            </a:r>
          </a:p>
          <a:p>
            <a:r>
              <a:rPr lang="en-US" altLang="en-US" dirty="0" smtClean="0"/>
              <a:t>Vision: support for multi-tenancy, mobility, multi-agent orchestration, distribution and interoperability.</a:t>
            </a:r>
          </a:p>
          <a:p>
            <a:r>
              <a:rPr lang="en-US" altLang="en-US" dirty="0" smtClean="0"/>
              <a:t>Distinctive characteristics: low latency support, diverse application hosting, and application localization.</a:t>
            </a:r>
          </a:p>
        </p:txBody>
      </p:sp>
      <p:sp>
        <p:nvSpPr>
          <p:cNvPr id="27652" name="Slide Number Placeholder 3"/>
          <p:cNvSpPr>
            <a:spLocks noGrp="1"/>
          </p:cNvSpPr>
          <p:nvPr>
            <p:ph type="sldNum" sz="quarter" idx="10"/>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Gill Sans MT" panose="020B0502020104020203"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9pPr>
          </a:lstStyle>
          <a:p>
            <a:pPr>
              <a:spcBef>
                <a:spcPct val="0"/>
              </a:spcBef>
              <a:buFontTx/>
              <a:buNone/>
            </a:pPr>
            <a:fld id="{F4B5A688-C5FA-49A5-AA37-5F8B7ADC69A8}" type="slidenum">
              <a:rPr lang="en-US" altLang="en-US" sz="1200" smtClean="0"/>
              <a:pPr>
                <a:spcBef>
                  <a:spcPct val="0"/>
                </a:spcBef>
                <a:buFontTx/>
                <a:buNone/>
              </a:pPr>
              <a:t>9</a:t>
            </a:fld>
            <a:endParaRPr lang="en-US" altLang="en-US" sz="1200" smtClean="0"/>
          </a:p>
        </p:txBody>
      </p:sp>
      <p:sp>
        <p:nvSpPr>
          <p:cNvPr id="27653" name="TextBox 4"/>
          <p:cNvSpPr txBox="1">
            <a:spLocks noChangeArrowheads="1"/>
          </p:cNvSpPr>
          <p:nvPr/>
        </p:nvSpPr>
        <p:spPr bwMode="auto">
          <a:xfrm>
            <a:off x="1077913" y="1344613"/>
            <a:ext cx="7305675" cy="1201737"/>
          </a:xfrm>
          <a:prstGeom prst="rect">
            <a:avLst/>
          </a:prstGeom>
          <a:solidFill>
            <a:schemeClr val="tx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Gill Sans MT" panose="020B0502020104020203"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Gill Sans MT" panose="020B0502020104020203"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Gill Sans MT" panose="020B0502020104020203" pitchFamily="34" charset="0"/>
                <a:ea typeface="MS PGothic" panose="020B0600070205080204" pitchFamily="34" charset="-128"/>
              </a:defRPr>
            </a:lvl9pPr>
          </a:lstStyle>
          <a:p>
            <a:pPr algn="just">
              <a:spcBef>
                <a:spcPct val="0"/>
              </a:spcBef>
              <a:buFontTx/>
              <a:buNone/>
            </a:pPr>
            <a:r>
              <a:rPr lang="en-US" altLang="en-US" sz="2400" dirty="0" smtClean="0">
                <a:solidFill>
                  <a:srgbClr val="FFB310"/>
                </a:solidFill>
              </a:rPr>
              <a:t>Virtualized </a:t>
            </a:r>
            <a:r>
              <a:rPr lang="en-US" altLang="en-US" sz="2400" dirty="0">
                <a:solidFill>
                  <a:srgbClr val="FFB310"/>
                </a:solidFill>
              </a:rPr>
              <a:t>platform providing </a:t>
            </a:r>
            <a:r>
              <a:rPr lang="en-US" altLang="en-US" sz="2400" dirty="0" smtClean="0">
                <a:solidFill>
                  <a:srgbClr val="FFB310"/>
                </a:solidFill>
              </a:rPr>
              <a:t>computing</a:t>
            </a:r>
            <a:r>
              <a:rPr lang="en-US" altLang="en-US" sz="2400" dirty="0">
                <a:solidFill>
                  <a:srgbClr val="FFB310"/>
                </a:solidFill>
              </a:rPr>
              <a:t>, </a:t>
            </a:r>
            <a:r>
              <a:rPr lang="en-US" altLang="en-US" sz="2400" dirty="0" smtClean="0">
                <a:solidFill>
                  <a:srgbClr val="FFB310"/>
                </a:solidFill>
              </a:rPr>
              <a:t>networking</a:t>
            </a:r>
            <a:r>
              <a:rPr lang="en-US" altLang="en-US" sz="2400" dirty="0">
                <a:solidFill>
                  <a:srgbClr val="FFB310"/>
                </a:solidFill>
              </a:rPr>
              <a:t>, and </a:t>
            </a:r>
            <a:r>
              <a:rPr lang="en-US" altLang="en-US" sz="2400" dirty="0" smtClean="0">
                <a:solidFill>
                  <a:srgbClr val="FFB310"/>
                </a:solidFill>
              </a:rPr>
              <a:t>storage </a:t>
            </a:r>
            <a:r>
              <a:rPr lang="en-US" altLang="en-US" sz="2400" dirty="0">
                <a:solidFill>
                  <a:srgbClr val="FFB310"/>
                </a:solidFill>
              </a:rPr>
              <a:t>services between end-devices and traditional </a:t>
            </a:r>
            <a:r>
              <a:rPr lang="en-US" altLang="en-US" sz="2400" dirty="0" smtClean="0">
                <a:solidFill>
                  <a:srgbClr val="FFB310"/>
                </a:solidFill>
              </a:rPr>
              <a:t>cloud computing </a:t>
            </a:r>
            <a:r>
              <a:rPr lang="en-US" altLang="en-US" sz="2400" dirty="0">
                <a:solidFill>
                  <a:srgbClr val="FFB310"/>
                </a:solidFill>
              </a:rPr>
              <a:t>data centers</a:t>
            </a:r>
            <a:r>
              <a:rPr lang="en-US" altLang="en-US" sz="2400" dirty="0" smtClean="0">
                <a:solidFill>
                  <a:srgbClr val="FFB310"/>
                </a:solidFill>
              </a:rPr>
              <a:t>.</a:t>
            </a:r>
            <a:endParaRPr lang="en-US" altLang="en-US" sz="2400" dirty="0">
              <a:solidFill>
                <a:srgbClr val="FFB310"/>
              </a:solidFill>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otalTime>12870</TotalTime>
  <Words>5197</Words>
  <Application>Microsoft Office PowerPoint</Application>
  <PresentationFormat>On-screen Show (4:3)</PresentationFormat>
  <Paragraphs>855</Paragraphs>
  <Slides>69</Slides>
  <Notes>40</Notes>
  <HiddenSlides>0</HiddenSlides>
  <MMClips>2</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69</vt:i4>
      </vt:variant>
    </vt:vector>
  </HeadingPairs>
  <TitlesOfParts>
    <vt:vector size="75" baseType="lpstr">
      <vt:lpstr>MS PGothic</vt:lpstr>
      <vt:lpstr>Arial</vt:lpstr>
      <vt:lpstr>Calibri</vt:lpstr>
      <vt:lpstr>Cambria Math</vt:lpstr>
      <vt:lpstr>Gill Sans MT</vt:lpstr>
      <vt:lpstr>Office Theme</vt:lpstr>
      <vt:lpstr>PowerPoint Presentation</vt:lpstr>
      <vt:lpstr>Outline</vt:lpstr>
      <vt:lpstr>Internet of Things and Big Data</vt:lpstr>
      <vt:lpstr>Big Data Growth</vt:lpstr>
      <vt:lpstr>Current IoT Infrastructure</vt:lpstr>
      <vt:lpstr>Related Work – Fog Computing</vt:lpstr>
      <vt:lpstr>Related Work – Edge Computing</vt:lpstr>
      <vt:lpstr>Gateway-Oriented Reconfigurable Ecosystems</vt:lpstr>
      <vt:lpstr>Gateway-Oriented Reconfigurable Ecosystem (GORE)</vt:lpstr>
      <vt:lpstr>GORE Architecture</vt:lpstr>
      <vt:lpstr>Architecture Extensions</vt:lpstr>
      <vt:lpstr>Gateway Node Interactions</vt:lpstr>
      <vt:lpstr>Gateway Instance Interaction</vt:lpstr>
      <vt:lpstr>Application Layer</vt:lpstr>
      <vt:lpstr>Use-Case Scenarios</vt:lpstr>
      <vt:lpstr>Connection Workflow</vt:lpstr>
      <vt:lpstr>Need for Policy Management</vt:lpstr>
      <vt:lpstr>Orchestration Layer</vt:lpstr>
      <vt:lpstr>Orchestration Layer – cont’d</vt:lpstr>
      <vt:lpstr>Policy Management as a Module</vt:lpstr>
      <vt:lpstr>Policy Management Framework</vt:lpstr>
      <vt:lpstr>Policy Management Workflow: Use-Case Scenario</vt:lpstr>
      <vt:lpstr>Policy Uniformity</vt:lpstr>
      <vt:lpstr>Policy Specification – Data Schema</vt:lpstr>
      <vt:lpstr>Policy Specification – Policy Schema</vt:lpstr>
      <vt:lpstr>STS Policy</vt:lpstr>
      <vt:lpstr>Conflict Detection Technique</vt:lpstr>
      <vt:lpstr>BDD Sample – Rule </vt:lpstr>
      <vt:lpstr>Authorization Space</vt:lpstr>
      <vt:lpstr>Attribute Space</vt:lpstr>
      <vt:lpstr>Conflict Detection Algorithm</vt:lpstr>
      <vt:lpstr>Determining Conflicting Rules in Authorization Space</vt:lpstr>
      <vt:lpstr>Grid Representation</vt:lpstr>
      <vt:lpstr>Policy Resolution Algorithm</vt:lpstr>
      <vt:lpstr>Sample Resolved Rules</vt:lpstr>
      <vt:lpstr>Implementation</vt:lpstr>
      <vt:lpstr>System Design</vt:lpstr>
      <vt:lpstr>Physical Devices</vt:lpstr>
      <vt:lpstr>Test Bed Workflow</vt:lpstr>
      <vt:lpstr>Test-Bed Demo – Admin Console</vt:lpstr>
      <vt:lpstr>Test-Bed Demo – System </vt:lpstr>
      <vt:lpstr>Administrative Console Evaluation</vt:lpstr>
      <vt:lpstr>Policy Engine Evaluation</vt:lpstr>
      <vt:lpstr>Future Work – GORE </vt:lpstr>
      <vt:lpstr>Future Work – Policy Management</vt:lpstr>
      <vt:lpstr>Future Work – Policy Management</vt:lpstr>
      <vt:lpstr>Conclusion</vt:lpstr>
      <vt:lpstr>Contributions – GORE </vt:lpstr>
      <vt:lpstr>Contributions – Policy Management</vt:lpstr>
      <vt:lpstr>Acknowledgement</vt:lpstr>
      <vt:lpstr>PowerPoint Presentation</vt:lpstr>
      <vt:lpstr>Backup Slides</vt:lpstr>
      <vt:lpstr>Security Criteria</vt:lpstr>
      <vt:lpstr>Policy Management Framework</vt:lpstr>
      <vt:lpstr>Motivation</vt:lpstr>
      <vt:lpstr>Internet of Thing</vt:lpstr>
      <vt:lpstr>Internet of Everything</vt:lpstr>
      <vt:lpstr>Big Data</vt:lpstr>
      <vt:lpstr>Cloud Computing</vt:lpstr>
      <vt:lpstr>The Cloud Conundrum</vt:lpstr>
      <vt:lpstr>GORE and IoT</vt:lpstr>
      <vt:lpstr>GORE vs Cloud</vt:lpstr>
      <vt:lpstr>Applicability of GORE</vt:lpstr>
      <vt:lpstr>Smart Transportation Systems</vt:lpstr>
      <vt:lpstr>Conflict Detection Algorithm</vt:lpstr>
      <vt:lpstr>Conflict Resolution Algorithm - I</vt:lpstr>
      <vt:lpstr>Conflict Resolution Algorithm - I</vt:lpstr>
      <vt:lpstr>Contributions – GORE </vt:lpstr>
      <vt:lpstr>Contributions – Policy Management</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Audrey</dc:creator>
  <cp:lastModifiedBy>Clinton</cp:lastModifiedBy>
  <cp:revision>424</cp:revision>
  <dcterms:created xsi:type="dcterms:W3CDTF">2011-07-19T18:53:07Z</dcterms:created>
  <dcterms:modified xsi:type="dcterms:W3CDTF">2015-01-23T16:20:09Z</dcterms:modified>
</cp:coreProperties>
</file>